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2" r:id="rId3"/>
    <p:sldId id="293" r:id="rId4"/>
    <p:sldId id="284" r:id="rId5"/>
    <p:sldId id="262" r:id="rId6"/>
    <p:sldId id="283" r:id="rId7"/>
    <p:sldId id="273" r:id="rId8"/>
    <p:sldId id="265" r:id="rId9"/>
    <p:sldId id="274" r:id="rId10"/>
    <p:sldId id="276" r:id="rId11"/>
    <p:sldId id="285" r:id="rId12"/>
    <p:sldId id="286" r:id="rId13"/>
    <p:sldId id="287" r:id="rId14"/>
    <p:sldId id="288" r:id="rId15"/>
    <p:sldId id="290" r:id="rId16"/>
    <p:sldId id="289" r:id="rId17"/>
    <p:sldId id="291" r:id="rId18"/>
    <p:sldId id="277" r:id="rId19"/>
    <p:sldId id="278" r:id="rId20"/>
    <p:sldId id="280" r:id="rId21"/>
    <p:sldId id="292" r:id="rId22"/>
    <p:sldId id="270"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1259" autoAdjust="0"/>
  </p:normalViewPr>
  <p:slideViewPr>
    <p:cSldViewPr>
      <p:cViewPr varScale="1">
        <p:scale>
          <a:sx n="61" d="100"/>
          <a:sy n="61" d="100"/>
        </p:scale>
        <p:origin x="-22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F06AD12-6931-4DD2-8B53-1F7931A8A992}" type="datetimeFigureOut">
              <a:rPr lang="fr-FR"/>
              <a:pPr>
                <a:defRPr/>
              </a:pPr>
              <a:t>26/01/2017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6D04DE2-9C55-4A36-8711-FF13D975233B}" type="slidenum">
              <a:rPr lang="fr-FR"/>
              <a:pPr>
                <a:defRPr/>
              </a:pPr>
              <a:t>‹N°›</a:t>
            </a:fld>
            <a:endParaRPr lang="fr-FR"/>
          </a:p>
        </p:txBody>
      </p:sp>
    </p:spTree>
    <p:extLst>
      <p:ext uri="{BB962C8B-B14F-4D97-AF65-F5344CB8AC3E}">
        <p14:creationId xmlns:p14="http://schemas.microsoft.com/office/powerpoint/2010/main" xmlns="" val="1555245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fr-FR" altLang="fr-FR"/>
          </a:p>
        </p:txBody>
      </p:sp>
      <p:sp>
        <p:nvSpPr>
          <p:cNvPr id="1536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5D3B6AF-7CB7-244A-890A-62D453042300}" type="slidenum">
              <a:rPr lang="fr-FR" altLang="fr-FR">
                <a:solidFill>
                  <a:prstClr val="black"/>
                </a:solidFill>
                <a:latin typeface="Calibri" charset="0"/>
              </a:rPr>
              <a:pPr/>
              <a:t>1</a:t>
            </a:fld>
            <a:endParaRPr lang="fr-FR" altLang="fr-FR">
              <a:solidFill>
                <a:prstClr val="black"/>
              </a:solidFill>
              <a:latin typeface="Calibri" charset="0"/>
            </a:endParaRPr>
          </a:p>
        </p:txBody>
      </p:sp>
    </p:spTree>
    <p:extLst>
      <p:ext uri="{BB962C8B-B14F-4D97-AF65-F5344CB8AC3E}">
        <p14:creationId xmlns:p14="http://schemas.microsoft.com/office/powerpoint/2010/main" xmlns="" val="38153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13</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14</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16</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17</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18</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19</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21</a:t>
            </a:fld>
            <a:endParaRPr lang="fr-FR"/>
          </a:p>
        </p:txBody>
      </p:sp>
    </p:spTree>
    <p:extLst>
      <p:ext uri="{BB962C8B-B14F-4D97-AF65-F5344CB8AC3E}">
        <p14:creationId xmlns:p14="http://schemas.microsoft.com/office/powerpoint/2010/main" xmlns="" val="199307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4</a:t>
            </a:fld>
            <a:endParaRPr lang="fr-FR"/>
          </a:p>
        </p:txBody>
      </p:sp>
    </p:spTree>
    <p:extLst>
      <p:ext uri="{BB962C8B-B14F-4D97-AF65-F5344CB8AC3E}">
        <p14:creationId xmlns:p14="http://schemas.microsoft.com/office/powerpoint/2010/main" xmlns="" val="123763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5</a:t>
            </a:fld>
            <a:endParaRPr lang="fr-FR"/>
          </a:p>
        </p:txBody>
      </p:sp>
    </p:spTree>
    <p:extLst>
      <p:ext uri="{BB962C8B-B14F-4D97-AF65-F5344CB8AC3E}">
        <p14:creationId xmlns:p14="http://schemas.microsoft.com/office/powerpoint/2010/main" xmlns="" val="199307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6</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7</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8</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9</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11</a:t>
            </a:fld>
            <a:endParaRPr lang="fr-FR"/>
          </a:p>
        </p:txBody>
      </p:sp>
    </p:spTree>
    <p:extLst>
      <p:ext uri="{BB962C8B-B14F-4D97-AF65-F5344CB8AC3E}">
        <p14:creationId xmlns:p14="http://schemas.microsoft.com/office/powerpoint/2010/main" xmlns="" val="132397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fontAlgn="auto">
              <a:spcBef>
                <a:spcPts val="0"/>
              </a:spcBef>
              <a:spcAft>
                <a:spcPts val="0"/>
              </a:spcAft>
              <a:defRPr/>
            </a:pPr>
            <a:endParaRPr lang="fr-FR" dirty="0" smtClean="0"/>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517EA-8D11-4ED9-B926-6F4D109EA722}" type="slidenum">
              <a:rPr lang="fr-FR"/>
              <a:pPr fontAlgn="base">
                <a:spcBef>
                  <a:spcPct val="0"/>
                </a:spcBef>
                <a:spcAft>
                  <a:spcPct val="0"/>
                </a:spcAft>
              </a:pPr>
              <a:t>12</a:t>
            </a:fld>
            <a:endParaRPr lang="fr-FR"/>
          </a:p>
        </p:txBody>
      </p:sp>
    </p:spTree>
    <p:extLst>
      <p:ext uri="{BB962C8B-B14F-4D97-AF65-F5344CB8AC3E}">
        <p14:creationId xmlns:p14="http://schemas.microsoft.com/office/powerpoint/2010/main" xmlns="" val="132397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5D50633-8EFB-499D-8412-81C10F3BC6EB}" type="datetimeFigureOut">
              <a:rPr lang="fr-FR"/>
              <a:pPr>
                <a:defRPr/>
              </a:pPr>
              <a:t>26/01/2017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C26B155-88D6-4721-8687-EDE80033887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1661E6C-5880-47B8-A7CC-5DA2F41ECC51}" type="datetimeFigureOut">
              <a:rPr lang="fr-FR"/>
              <a:pPr>
                <a:defRPr/>
              </a:pPr>
              <a:t>26/01/2017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6A3042D-449C-4F18-9C72-3063542C470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0C9C405-69DA-418C-9753-FF104D0B8929}" type="datetimeFigureOut">
              <a:rPr lang="fr-FR"/>
              <a:pPr>
                <a:defRPr/>
              </a:pPr>
              <a:t>26/01/2017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BFE1F-8FFD-4D50-86FE-DB0BFE2B7535}"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B8C46BCC-8C6B-F644-97CE-F78A80165E28}" type="datetimeFigureOut">
              <a:rPr lang="fr-FR" altLang="fr-FR"/>
              <a:pPr/>
              <a:t>26/01/2017</a:t>
            </a:fld>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7EFDF9CE-1102-764A-92DA-3D69B0307F1C}" type="slidenum">
              <a:rPr lang="fr-FR" altLang="fr-FR"/>
              <a:pPr/>
              <a:t>‹N°›</a:t>
            </a:fld>
            <a:endParaRPr lang="fr-FR" altLang="fr-FR"/>
          </a:p>
        </p:txBody>
      </p:sp>
    </p:spTree>
    <p:extLst>
      <p:ext uri="{BB962C8B-B14F-4D97-AF65-F5344CB8AC3E}">
        <p14:creationId xmlns:p14="http://schemas.microsoft.com/office/powerpoint/2010/main" xmlns="" val="118696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AFD24CB-3D32-774D-BC04-814EBF25CC33}" type="datetimeFigureOut">
              <a:rPr lang="fr-FR" altLang="fr-FR"/>
              <a:pPr/>
              <a:t>26/01/2017</a:t>
            </a:fld>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4B5EC372-BDE5-7F40-8A7F-8083119FD680}" type="slidenum">
              <a:rPr lang="fr-FR" altLang="fr-FR"/>
              <a:pPr/>
              <a:t>‹N°›</a:t>
            </a:fld>
            <a:endParaRPr lang="fr-FR" altLang="fr-FR"/>
          </a:p>
        </p:txBody>
      </p:sp>
    </p:spTree>
    <p:extLst>
      <p:ext uri="{BB962C8B-B14F-4D97-AF65-F5344CB8AC3E}">
        <p14:creationId xmlns:p14="http://schemas.microsoft.com/office/powerpoint/2010/main" xmlns="" val="115595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E72E1CB-99D2-3A4A-9BAD-A3B6742D13FC}" type="datetimeFigureOut">
              <a:rPr lang="fr-FR" altLang="fr-FR"/>
              <a:pPr/>
              <a:t>26/01/2017</a:t>
            </a:fld>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5B26C43C-69F4-7149-BC93-5FFB5DEEA23F}" type="slidenum">
              <a:rPr lang="fr-FR" altLang="fr-FR"/>
              <a:pPr/>
              <a:t>‹N°›</a:t>
            </a:fld>
            <a:endParaRPr lang="fr-FR" altLang="fr-FR"/>
          </a:p>
        </p:txBody>
      </p:sp>
    </p:spTree>
    <p:extLst>
      <p:ext uri="{BB962C8B-B14F-4D97-AF65-F5344CB8AC3E}">
        <p14:creationId xmlns:p14="http://schemas.microsoft.com/office/powerpoint/2010/main" xmlns="" val="121591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6F166F1B-48BF-C940-977A-76E8038EAE90}" type="datetimeFigureOut">
              <a:rPr lang="fr-FR" altLang="fr-FR"/>
              <a:pPr/>
              <a:t>26/01/2017</a:t>
            </a:fld>
            <a:endParaRPr lang="fr-FR" altLang="fr-FR"/>
          </a:p>
        </p:txBody>
      </p:sp>
      <p:sp>
        <p:nvSpPr>
          <p:cNvPr id="6" name="Espace réservé du pied de page 4"/>
          <p:cNvSpPr>
            <a:spLocks noGrp="1"/>
          </p:cNvSpPr>
          <p:nvPr>
            <p:ph type="ftr" sz="quarter" idx="11"/>
          </p:nvPr>
        </p:nvSpPr>
        <p:spPr/>
        <p:txBody>
          <a:bodyPr/>
          <a:lstStyle>
            <a:lvl1pPr>
              <a:defRPr/>
            </a:lvl1pPr>
          </a:lstStyle>
          <a:p>
            <a:endParaRPr lang="fr-FR" altLang="fr-FR"/>
          </a:p>
        </p:txBody>
      </p:sp>
      <p:sp>
        <p:nvSpPr>
          <p:cNvPr id="7" name="Espace réservé du numéro de diapositive 5"/>
          <p:cNvSpPr>
            <a:spLocks noGrp="1"/>
          </p:cNvSpPr>
          <p:nvPr>
            <p:ph type="sldNum" sz="quarter" idx="12"/>
          </p:nvPr>
        </p:nvSpPr>
        <p:spPr/>
        <p:txBody>
          <a:bodyPr/>
          <a:lstStyle>
            <a:lvl1pPr>
              <a:defRPr/>
            </a:lvl1pPr>
          </a:lstStyle>
          <a:p>
            <a:fld id="{C6764B7D-BD3B-1F4E-BA41-11536EF1DCC0}" type="slidenum">
              <a:rPr lang="fr-FR" altLang="fr-FR"/>
              <a:pPr/>
              <a:t>‹N°›</a:t>
            </a:fld>
            <a:endParaRPr lang="fr-FR" altLang="fr-FR"/>
          </a:p>
        </p:txBody>
      </p:sp>
    </p:spTree>
    <p:extLst>
      <p:ext uri="{BB962C8B-B14F-4D97-AF65-F5344CB8AC3E}">
        <p14:creationId xmlns:p14="http://schemas.microsoft.com/office/powerpoint/2010/main" xmlns="" val="168341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DC21E7DE-FDC0-4341-A2B4-508EDA0788DC}" type="datetimeFigureOut">
              <a:rPr lang="fr-FR" altLang="fr-FR"/>
              <a:pPr/>
              <a:t>26/01/2017</a:t>
            </a:fld>
            <a:endParaRPr lang="fr-FR" altLang="fr-FR"/>
          </a:p>
        </p:txBody>
      </p:sp>
      <p:sp>
        <p:nvSpPr>
          <p:cNvPr id="8" name="Espace réservé du pied de page 4"/>
          <p:cNvSpPr>
            <a:spLocks noGrp="1"/>
          </p:cNvSpPr>
          <p:nvPr>
            <p:ph type="ftr" sz="quarter" idx="11"/>
          </p:nvPr>
        </p:nvSpPr>
        <p:spPr/>
        <p:txBody>
          <a:bodyPr/>
          <a:lstStyle>
            <a:lvl1pPr>
              <a:defRPr/>
            </a:lvl1pPr>
          </a:lstStyle>
          <a:p>
            <a:endParaRPr lang="fr-FR" altLang="fr-FR"/>
          </a:p>
        </p:txBody>
      </p:sp>
      <p:sp>
        <p:nvSpPr>
          <p:cNvPr id="9" name="Espace réservé du numéro de diapositive 5"/>
          <p:cNvSpPr>
            <a:spLocks noGrp="1"/>
          </p:cNvSpPr>
          <p:nvPr>
            <p:ph type="sldNum" sz="quarter" idx="12"/>
          </p:nvPr>
        </p:nvSpPr>
        <p:spPr/>
        <p:txBody>
          <a:bodyPr/>
          <a:lstStyle>
            <a:lvl1pPr>
              <a:defRPr/>
            </a:lvl1pPr>
          </a:lstStyle>
          <a:p>
            <a:fld id="{2A5A376C-2733-9B48-A725-9210DFFE1D14}" type="slidenum">
              <a:rPr lang="fr-FR" altLang="fr-FR"/>
              <a:pPr/>
              <a:t>‹N°›</a:t>
            </a:fld>
            <a:endParaRPr lang="fr-FR" altLang="fr-FR"/>
          </a:p>
        </p:txBody>
      </p:sp>
    </p:spTree>
    <p:extLst>
      <p:ext uri="{BB962C8B-B14F-4D97-AF65-F5344CB8AC3E}">
        <p14:creationId xmlns:p14="http://schemas.microsoft.com/office/powerpoint/2010/main" xmlns="" val="211636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fld id="{4E386F3B-6740-3D41-82FF-0A5AB0CA730E}" type="datetimeFigureOut">
              <a:rPr lang="fr-FR" altLang="fr-FR"/>
              <a:pPr/>
              <a:t>26/01/2017</a:t>
            </a:fld>
            <a:endParaRPr lang="fr-FR" altLang="fr-FR"/>
          </a:p>
        </p:txBody>
      </p:sp>
      <p:sp>
        <p:nvSpPr>
          <p:cNvPr id="4" name="Espace réservé du pied de page 4"/>
          <p:cNvSpPr>
            <a:spLocks noGrp="1"/>
          </p:cNvSpPr>
          <p:nvPr>
            <p:ph type="ftr" sz="quarter" idx="11"/>
          </p:nvPr>
        </p:nvSpPr>
        <p:spPr/>
        <p:txBody>
          <a:bodyPr/>
          <a:lstStyle>
            <a:lvl1pPr>
              <a:defRPr/>
            </a:lvl1pPr>
          </a:lstStyle>
          <a:p>
            <a:endParaRPr lang="fr-FR" altLang="fr-FR"/>
          </a:p>
        </p:txBody>
      </p:sp>
      <p:sp>
        <p:nvSpPr>
          <p:cNvPr id="5" name="Espace réservé du numéro de diapositive 5"/>
          <p:cNvSpPr>
            <a:spLocks noGrp="1"/>
          </p:cNvSpPr>
          <p:nvPr>
            <p:ph type="sldNum" sz="quarter" idx="12"/>
          </p:nvPr>
        </p:nvSpPr>
        <p:spPr/>
        <p:txBody>
          <a:bodyPr/>
          <a:lstStyle>
            <a:lvl1pPr>
              <a:defRPr/>
            </a:lvl1pPr>
          </a:lstStyle>
          <a:p>
            <a:fld id="{4E98AE2B-BE26-054E-86B8-644096FA8697}" type="slidenum">
              <a:rPr lang="fr-FR" altLang="fr-FR"/>
              <a:pPr/>
              <a:t>‹N°›</a:t>
            </a:fld>
            <a:endParaRPr lang="fr-FR" altLang="fr-FR"/>
          </a:p>
        </p:txBody>
      </p:sp>
    </p:spTree>
    <p:extLst>
      <p:ext uri="{BB962C8B-B14F-4D97-AF65-F5344CB8AC3E}">
        <p14:creationId xmlns:p14="http://schemas.microsoft.com/office/powerpoint/2010/main" xmlns="" val="128464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640C98F-8C04-1D4E-BAA2-663CC1B2E33D}" type="datetimeFigureOut">
              <a:rPr lang="fr-FR" altLang="fr-FR"/>
              <a:pPr/>
              <a:t>26/01/2017</a:t>
            </a:fld>
            <a:endParaRPr lang="fr-FR" altLang="fr-FR"/>
          </a:p>
        </p:txBody>
      </p:sp>
      <p:sp>
        <p:nvSpPr>
          <p:cNvPr id="3" name="Espace réservé du pied de page 4"/>
          <p:cNvSpPr>
            <a:spLocks noGrp="1"/>
          </p:cNvSpPr>
          <p:nvPr>
            <p:ph type="ftr" sz="quarter" idx="11"/>
          </p:nvPr>
        </p:nvSpPr>
        <p:spPr/>
        <p:txBody>
          <a:bodyPr/>
          <a:lstStyle>
            <a:lvl1pPr>
              <a:defRPr/>
            </a:lvl1pPr>
          </a:lstStyle>
          <a:p>
            <a:endParaRPr lang="fr-FR" altLang="fr-FR"/>
          </a:p>
        </p:txBody>
      </p:sp>
      <p:sp>
        <p:nvSpPr>
          <p:cNvPr id="4" name="Espace réservé du numéro de diapositive 5"/>
          <p:cNvSpPr>
            <a:spLocks noGrp="1"/>
          </p:cNvSpPr>
          <p:nvPr>
            <p:ph type="sldNum" sz="quarter" idx="12"/>
          </p:nvPr>
        </p:nvSpPr>
        <p:spPr/>
        <p:txBody>
          <a:bodyPr/>
          <a:lstStyle>
            <a:lvl1pPr>
              <a:defRPr/>
            </a:lvl1pPr>
          </a:lstStyle>
          <a:p>
            <a:fld id="{A502A8BD-0F09-0943-A0D7-691B0E209799}" type="slidenum">
              <a:rPr lang="fr-FR" altLang="fr-FR"/>
              <a:pPr/>
              <a:t>‹N°›</a:t>
            </a:fld>
            <a:endParaRPr lang="fr-FR" altLang="fr-FR"/>
          </a:p>
        </p:txBody>
      </p:sp>
    </p:spTree>
    <p:extLst>
      <p:ext uri="{BB962C8B-B14F-4D97-AF65-F5344CB8AC3E}">
        <p14:creationId xmlns:p14="http://schemas.microsoft.com/office/powerpoint/2010/main" xmlns="" val="1166140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E80A35FF-72B2-CC4A-B2BF-DA1CA5092701}" type="datetimeFigureOut">
              <a:rPr lang="fr-FR" altLang="fr-FR"/>
              <a:pPr/>
              <a:t>26/01/2017</a:t>
            </a:fld>
            <a:endParaRPr lang="fr-FR" altLang="fr-FR"/>
          </a:p>
        </p:txBody>
      </p:sp>
      <p:sp>
        <p:nvSpPr>
          <p:cNvPr id="6" name="Espace réservé du pied de page 4"/>
          <p:cNvSpPr>
            <a:spLocks noGrp="1"/>
          </p:cNvSpPr>
          <p:nvPr>
            <p:ph type="ftr" sz="quarter" idx="11"/>
          </p:nvPr>
        </p:nvSpPr>
        <p:spPr/>
        <p:txBody>
          <a:bodyPr/>
          <a:lstStyle>
            <a:lvl1pPr>
              <a:defRPr/>
            </a:lvl1pPr>
          </a:lstStyle>
          <a:p>
            <a:endParaRPr lang="fr-FR" altLang="fr-FR"/>
          </a:p>
        </p:txBody>
      </p:sp>
      <p:sp>
        <p:nvSpPr>
          <p:cNvPr id="7" name="Espace réservé du numéro de diapositive 5"/>
          <p:cNvSpPr>
            <a:spLocks noGrp="1"/>
          </p:cNvSpPr>
          <p:nvPr>
            <p:ph type="sldNum" sz="quarter" idx="12"/>
          </p:nvPr>
        </p:nvSpPr>
        <p:spPr/>
        <p:txBody>
          <a:bodyPr/>
          <a:lstStyle>
            <a:lvl1pPr>
              <a:defRPr/>
            </a:lvl1pPr>
          </a:lstStyle>
          <a:p>
            <a:fld id="{BBEDF9C0-66D0-524F-AB10-2ABB01AE3228}" type="slidenum">
              <a:rPr lang="fr-FR" altLang="fr-FR"/>
              <a:pPr/>
              <a:t>‹N°›</a:t>
            </a:fld>
            <a:endParaRPr lang="fr-FR" altLang="fr-FR"/>
          </a:p>
        </p:txBody>
      </p:sp>
    </p:spTree>
    <p:extLst>
      <p:ext uri="{BB962C8B-B14F-4D97-AF65-F5344CB8AC3E}">
        <p14:creationId xmlns:p14="http://schemas.microsoft.com/office/powerpoint/2010/main" xmlns="" val="20658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DB7AA7-2EE3-47FF-B11F-162AC02A1F93}" type="datetimeFigureOut">
              <a:rPr lang="fr-FR"/>
              <a:pPr>
                <a:defRPr/>
              </a:pPr>
              <a:t>26/01/2017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CD8F5FD-4D58-478C-9BE2-A54799DB21DD}"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10E01131-55E1-2B4B-95FB-C0C239BB86A0}" type="datetimeFigureOut">
              <a:rPr lang="fr-FR" altLang="fr-FR"/>
              <a:pPr/>
              <a:t>26/01/2017</a:t>
            </a:fld>
            <a:endParaRPr lang="fr-FR" altLang="fr-FR"/>
          </a:p>
        </p:txBody>
      </p:sp>
      <p:sp>
        <p:nvSpPr>
          <p:cNvPr id="6" name="Espace réservé du pied de page 4"/>
          <p:cNvSpPr>
            <a:spLocks noGrp="1"/>
          </p:cNvSpPr>
          <p:nvPr>
            <p:ph type="ftr" sz="quarter" idx="11"/>
          </p:nvPr>
        </p:nvSpPr>
        <p:spPr/>
        <p:txBody>
          <a:bodyPr/>
          <a:lstStyle>
            <a:lvl1pPr>
              <a:defRPr/>
            </a:lvl1pPr>
          </a:lstStyle>
          <a:p>
            <a:endParaRPr lang="fr-FR" altLang="fr-FR"/>
          </a:p>
        </p:txBody>
      </p:sp>
      <p:sp>
        <p:nvSpPr>
          <p:cNvPr id="7" name="Espace réservé du numéro de diapositive 5"/>
          <p:cNvSpPr>
            <a:spLocks noGrp="1"/>
          </p:cNvSpPr>
          <p:nvPr>
            <p:ph type="sldNum" sz="quarter" idx="12"/>
          </p:nvPr>
        </p:nvSpPr>
        <p:spPr/>
        <p:txBody>
          <a:bodyPr/>
          <a:lstStyle>
            <a:lvl1pPr>
              <a:defRPr/>
            </a:lvl1pPr>
          </a:lstStyle>
          <a:p>
            <a:fld id="{D9179F86-9A75-D848-AC02-873AEC444012}" type="slidenum">
              <a:rPr lang="fr-FR" altLang="fr-FR"/>
              <a:pPr/>
              <a:t>‹N°›</a:t>
            </a:fld>
            <a:endParaRPr lang="fr-FR" altLang="fr-FR"/>
          </a:p>
        </p:txBody>
      </p:sp>
    </p:spTree>
    <p:extLst>
      <p:ext uri="{BB962C8B-B14F-4D97-AF65-F5344CB8AC3E}">
        <p14:creationId xmlns:p14="http://schemas.microsoft.com/office/powerpoint/2010/main" xmlns="" val="144199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E55D0A7-76A1-ED48-A590-AADB698D2646}" type="datetimeFigureOut">
              <a:rPr lang="fr-FR" altLang="fr-FR"/>
              <a:pPr/>
              <a:t>26/01/2017</a:t>
            </a:fld>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B2FD1922-EC7B-0245-91AD-DDFBFD3F13C2}" type="slidenum">
              <a:rPr lang="fr-FR" altLang="fr-FR"/>
              <a:pPr/>
              <a:t>‹N°›</a:t>
            </a:fld>
            <a:endParaRPr lang="fr-FR" altLang="fr-FR"/>
          </a:p>
        </p:txBody>
      </p:sp>
    </p:spTree>
    <p:extLst>
      <p:ext uri="{BB962C8B-B14F-4D97-AF65-F5344CB8AC3E}">
        <p14:creationId xmlns:p14="http://schemas.microsoft.com/office/powerpoint/2010/main" xmlns="" val="35343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5CC5EA5B-7A27-0D49-B808-E6447D2E45B6}" type="datetimeFigureOut">
              <a:rPr lang="fr-FR" altLang="fr-FR"/>
              <a:pPr/>
              <a:t>26/01/2017</a:t>
            </a:fld>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0B1A31E7-7395-B547-9D45-10922D1089D3}" type="slidenum">
              <a:rPr lang="fr-FR" altLang="fr-FR"/>
              <a:pPr/>
              <a:t>‹N°›</a:t>
            </a:fld>
            <a:endParaRPr lang="fr-FR" altLang="fr-FR"/>
          </a:p>
        </p:txBody>
      </p:sp>
    </p:spTree>
    <p:extLst>
      <p:ext uri="{BB962C8B-B14F-4D97-AF65-F5344CB8AC3E}">
        <p14:creationId xmlns:p14="http://schemas.microsoft.com/office/powerpoint/2010/main" xmlns="" val="80440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286E87F-C31D-4F00-AC60-B602EC157E3A}" type="datetimeFigureOut">
              <a:rPr lang="fr-FR"/>
              <a:pPr>
                <a:defRPr/>
              </a:pPr>
              <a:t>26/01/2017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0EBA9C-518B-4C5D-A389-B8E348AB4D4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0304D93-F6A6-4AE9-B2AF-06FD8E0EBBE6}" type="datetimeFigureOut">
              <a:rPr lang="fr-FR"/>
              <a:pPr>
                <a:defRPr/>
              </a:pPr>
              <a:t>26/01/2017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B861C01-65CB-4AF6-8F1B-7B24AB00B8E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2110140-41D9-41AE-8691-A98884CA4134}" type="datetimeFigureOut">
              <a:rPr lang="fr-FR"/>
              <a:pPr>
                <a:defRPr/>
              </a:pPr>
              <a:t>26/01/2017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491B5E9-C27E-463E-A0F5-AC9E79F2D82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2905A92-E1A0-4CBE-BE36-1C188AAFF9E4}" type="datetimeFigureOut">
              <a:rPr lang="fr-FR"/>
              <a:pPr>
                <a:defRPr/>
              </a:pPr>
              <a:t>26/01/2017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93FF350-229A-40C0-9824-8DBB784FCA1B}"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BE9DED-8F98-4FD2-9FE2-40A5C78B0C70}" type="datetimeFigureOut">
              <a:rPr lang="fr-FR"/>
              <a:pPr>
                <a:defRPr/>
              </a:pPr>
              <a:t>26/01/2017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829AC86-7D4C-4A53-9DD0-63B8D831718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A4B19F6-AC41-47C5-96F8-88BAC7B0CE5B}" type="datetimeFigureOut">
              <a:rPr lang="fr-FR"/>
              <a:pPr>
                <a:defRPr/>
              </a:pPr>
              <a:t>26/01/2017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360027D-2E24-4E39-B573-C98CC00B393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48EAC22-6153-4996-B878-CA8A0419792E}" type="datetimeFigureOut">
              <a:rPr lang="fr-FR"/>
              <a:pPr>
                <a:defRPr/>
              </a:pPr>
              <a:t>26/01/2017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6ED82DE-4034-44D6-B59B-22660E5212F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416151A-1FE9-4996-81AA-4438FC460077}" type="datetimeFigureOut">
              <a:rPr lang="fr-FR"/>
              <a:pPr>
                <a:defRPr/>
              </a:pPr>
              <a:t>26/01/2017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FDA52DD-FEB6-404C-8F05-81EE3EDF0E4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49EB4AEF-6C9C-FA4D-BB77-18A206D706BF}" type="datetimeFigureOut">
              <a:rPr lang="fr-FR" altLang="fr-FR" smtClean="0">
                <a:ea typeface="Arial" charset="0"/>
              </a:rPr>
              <a:pPr/>
              <a:t>26/01/2017</a:t>
            </a:fld>
            <a:endParaRPr lang="fr-FR" altLang="fr-FR" smtClean="0">
              <a:ea typeface="Arial"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endParaRPr lang="fr-FR" altLang="fr-FR" smtClean="0">
              <a:ea typeface="Arial"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4D50C6D9-BC29-9545-938E-253E27C2C68C}" type="slidenum">
              <a:rPr lang="fr-FR" altLang="fr-FR" smtClean="0">
                <a:ea typeface="Arial" charset="0"/>
              </a:rPr>
              <a:pPr/>
              <a:t>‹N°›</a:t>
            </a:fld>
            <a:endParaRPr lang="fr-FR" altLang="fr-FR" smtClean="0">
              <a:ea typeface="Arial" charset="0"/>
            </a:endParaRPr>
          </a:p>
        </p:txBody>
      </p:sp>
    </p:spTree>
    <p:extLst>
      <p:ext uri="{BB962C8B-B14F-4D97-AF65-F5344CB8AC3E}">
        <p14:creationId xmlns:p14="http://schemas.microsoft.com/office/powerpoint/2010/main" xmlns="" val="1432958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hnp.terra-hn-editions.org/TED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ostech.utc.fr/spip.php?article109" TargetMode="External"/><Relationship Id="rId5" Type="http://schemas.openxmlformats.org/officeDocument/2006/relationships/hyperlink" Target="http://www.costech.utc.fr/spip.php?article81" TargetMode="External"/><Relationship Id="rId4" Type="http://schemas.openxmlformats.org/officeDocument/2006/relationships/hyperlink" Target="http://www.reseau-terra.eu/article1265.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journaldemontreal.com/2016/09/09/vols-de-donnees-informatiques-a-luniversite-concordia-deux-suspects-sont-recherches" TargetMode="External"/><Relationship Id="rId3" Type="http://schemas.openxmlformats.org/officeDocument/2006/relationships/image" Target="../media/image3.jpeg"/><Relationship Id="rId7" Type="http://schemas.openxmlformats.org/officeDocument/2006/relationships/hyperlink" Target="http://ici.radio-canada.ca/nouvelle/802194/donnees-personnelles-privees-informatique-piratage-etudiant-concordia-securite" TargetMode="External"/><Relationship Id="rId12" Type="http://schemas.openxmlformats.org/officeDocument/2006/relationships/hyperlink" Target="http://future.arte.tv/fr/nous-devons-nous-battre-pour-avoir-la-propriete-de-nos-donn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roitdu.net/2016/03/google-espionne-t-il-les-donnees-collectees-sur-les-etudiants-americains/" TargetMode="External"/><Relationship Id="rId11" Type="http://schemas.openxmlformats.org/officeDocument/2006/relationships/hyperlink" Target="http://www.hebdo.ch/hebdo/cadrages/detail/les-mooc-enjeux-d%E2%80%99une-bataille-juridique-sur-les-donn%C3%A9es-personnelles" TargetMode="External"/><Relationship Id="rId5" Type="http://schemas.openxmlformats.org/officeDocument/2006/relationships/hyperlink" Target="http://www.lemonde.fr/pixels/article/2015/10/07/des-donnees-personnelles-d-etudiants-de-lyon-iii-a-nouveau-piratees_4784346_4408996.html" TargetMode="External"/><Relationship Id="rId10" Type="http://schemas.openxmlformats.org/officeDocument/2006/relationships/hyperlink" Target="http://etudiant.lefigaro.fr/international/actu/detail/article/ce-service-universitaire-qui-revend-les-donnees-personnelles-des-etudiants-anglais-4618/" TargetMode="External"/><Relationship Id="rId4" Type="http://schemas.openxmlformats.org/officeDocument/2006/relationships/hyperlink" Target="http://etudiant.lefigaro.fr/les-news/actu/detail/article/les-universites-nouvelles-cibles-des-hackers-2090/" TargetMode="External"/><Relationship Id="rId9" Type="http://schemas.openxmlformats.org/officeDocument/2006/relationships/hyperlink" Target="http://www.lapresse.ca/le-droit/actualites/education/201609/21/01-5022879-luniversite-dottawa-egare-les-donnees-personnelles-de-900-etudiant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4075" y="980728"/>
            <a:ext cx="6907213" cy="1254472"/>
          </a:xfrm>
        </p:spPr>
        <p:txBody>
          <a:bodyPr rtlCol="0">
            <a:normAutofit fontScale="90000"/>
          </a:bodyPr>
          <a:lstStyle/>
          <a:p>
            <a:pPr algn="l" eaLnBrk="1" fontAlgn="auto" hangingPunct="1">
              <a:spcAft>
                <a:spcPts val="0"/>
              </a:spcAft>
              <a:defRPr/>
            </a:pPr>
            <a:r>
              <a:rPr lang="fr-FR" b="1" i="1" dirty="0" smtClean="0">
                <a:solidFill>
                  <a:schemeClr val="accent6">
                    <a:lumMod val="75000"/>
                  </a:schemeClr>
                </a:solidFill>
              </a:rPr>
              <a:t>Le design des technologies numériques pour l’ESR est-il politique ? </a:t>
            </a:r>
            <a:r>
              <a:rPr lang="fr-FR" sz="2800" b="1" i="1" dirty="0">
                <a:solidFill>
                  <a:schemeClr val="accent6">
                    <a:lumMod val="75000"/>
                  </a:schemeClr>
                </a:solidFill>
              </a:rPr>
              <a:t/>
            </a:r>
            <a:br>
              <a:rPr lang="fr-FR" sz="2800" b="1" i="1" dirty="0">
                <a:solidFill>
                  <a:schemeClr val="accent6">
                    <a:lumMod val="75000"/>
                  </a:schemeClr>
                </a:solidFill>
              </a:rPr>
            </a:br>
            <a:endParaRPr lang="fr-FR" sz="1600" dirty="0" smtClean="0"/>
          </a:p>
        </p:txBody>
      </p:sp>
      <p:sp>
        <p:nvSpPr>
          <p:cNvPr id="3" name="Sous-titre 2"/>
          <p:cNvSpPr>
            <a:spLocks noGrp="1"/>
          </p:cNvSpPr>
          <p:nvPr>
            <p:ph type="subTitle" idx="1"/>
          </p:nvPr>
        </p:nvSpPr>
        <p:spPr>
          <a:xfrm>
            <a:off x="2051720" y="2996952"/>
            <a:ext cx="6912768" cy="1656184"/>
          </a:xfrm>
        </p:spPr>
        <p:txBody>
          <a:bodyPr rtlCol="0">
            <a:normAutofit fontScale="85000" lnSpcReduction="20000"/>
          </a:bodyPr>
          <a:lstStyle/>
          <a:p>
            <a:pPr algn="l" eaLnBrk="1" fontAlgn="auto" hangingPunct="1">
              <a:spcAft>
                <a:spcPts val="0"/>
              </a:spcAft>
              <a:buFont typeface="Arial" pitchFamily="34" charset="0"/>
              <a:buNone/>
              <a:defRPr/>
            </a:pPr>
            <a:endParaRPr lang="fr-FR" dirty="0" smtClean="0"/>
          </a:p>
          <a:p>
            <a:pPr algn="l" eaLnBrk="1" fontAlgn="auto" hangingPunct="1">
              <a:spcAft>
                <a:spcPts val="0"/>
              </a:spcAft>
              <a:buFont typeface="Arial" pitchFamily="34" charset="0"/>
              <a:buNone/>
              <a:defRPr/>
            </a:pPr>
            <a:r>
              <a:rPr lang="fr-FR" sz="2200" b="1" dirty="0" err="1" smtClean="0"/>
              <a:t>Jerôme</a:t>
            </a:r>
            <a:r>
              <a:rPr lang="fr-FR" sz="2200" b="1" dirty="0" smtClean="0"/>
              <a:t> </a:t>
            </a:r>
            <a:r>
              <a:rPr lang="fr-FR" sz="2200" b="1" dirty="0" err="1" smtClean="0"/>
              <a:t>Valluy</a:t>
            </a:r>
            <a:r>
              <a:rPr lang="fr-FR" sz="2200" dirty="0" smtClean="0"/>
              <a:t> - Professeur en science politique à Paris 1 et chercheur en sociologie du numérique au </a:t>
            </a:r>
            <a:r>
              <a:rPr lang="fr-FR" sz="2200" dirty="0" err="1" smtClean="0"/>
              <a:t>Costech</a:t>
            </a:r>
            <a:r>
              <a:rPr lang="fr-FR" sz="2200" dirty="0" smtClean="0"/>
              <a:t>-UTC.</a:t>
            </a:r>
            <a:r>
              <a:rPr lang="fr-FR" sz="2200" dirty="0" smtClean="0">
                <a:solidFill>
                  <a:srgbClr val="0070C0"/>
                </a:solidFill>
              </a:rPr>
              <a:t>	</a:t>
            </a:r>
            <a:r>
              <a:rPr lang="fr-FR" sz="3800" dirty="0" smtClean="0">
                <a:solidFill>
                  <a:srgbClr val="0070C0"/>
                </a:solidFill>
              </a:rPr>
              <a:t>			</a:t>
            </a:r>
          </a:p>
          <a:p>
            <a:pPr eaLnBrk="1" fontAlgn="auto" hangingPunct="1">
              <a:spcAft>
                <a:spcPts val="0"/>
              </a:spcAft>
              <a:buFont typeface="Arial" pitchFamily="34" charset="0"/>
              <a:buNone/>
              <a:defRPr/>
            </a:pPr>
            <a:endParaRPr lang="fr-FR" dirty="0" smtClean="0"/>
          </a:p>
        </p:txBody>
      </p:sp>
      <p:sp>
        <p:nvSpPr>
          <p:cNvPr id="14340" name="Rectangle 4"/>
          <p:cNvSpPr>
            <a:spLocks noChangeArrowheads="1"/>
          </p:cNvSpPr>
          <p:nvPr/>
        </p:nvSpPr>
        <p:spPr bwMode="auto">
          <a:xfrm>
            <a:off x="3203575" y="6308725"/>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extLst>
      <p:ext uri="{BB962C8B-B14F-4D97-AF65-F5344CB8AC3E}">
        <p14:creationId xmlns:p14="http://schemas.microsoft.com/office/powerpoint/2010/main" xmlns="" val="116250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764704"/>
            <a:ext cx="6907213" cy="1440160"/>
          </a:xfrm>
        </p:spPr>
        <p:txBody>
          <a:bodyPr rtlCol="0">
            <a:noAutofit/>
          </a:bodyPr>
          <a:lstStyle/>
          <a:p>
            <a:pPr algn="l" fontAlgn="auto">
              <a:spcAft>
                <a:spcPts val="0"/>
              </a:spcAft>
              <a:defRPr/>
            </a:pPr>
            <a:r>
              <a:rPr lang="fr-FR" b="1" dirty="0" smtClean="0">
                <a:solidFill>
                  <a:schemeClr val="accent6">
                    <a:lumMod val="75000"/>
                  </a:schemeClr>
                </a:solidFill>
              </a:rPr>
              <a:t>Design / TIC-Recherche</a:t>
            </a:r>
            <a:endParaRPr lang="fr-FR" dirty="0" smtClean="0"/>
          </a:p>
        </p:txBody>
      </p:sp>
      <p:sp>
        <p:nvSpPr>
          <p:cNvPr id="4" name="ZoneTexte 3"/>
          <p:cNvSpPr txBox="1"/>
          <p:nvPr/>
        </p:nvSpPr>
        <p:spPr>
          <a:xfrm>
            <a:off x="2123728" y="1916832"/>
            <a:ext cx="7020272" cy="4031873"/>
          </a:xfrm>
          <a:prstGeom prst="rect">
            <a:avLst/>
          </a:prstGeom>
          <a:noFill/>
        </p:spPr>
        <p:txBody>
          <a:bodyPr wrap="square" rtlCol="0">
            <a:spAutoFit/>
          </a:bodyPr>
          <a:lstStyle/>
          <a:p>
            <a:pPr>
              <a:buFontTx/>
              <a:buChar char="-"/>
            </a:pPr>
            <a:r>
              <a:rPr lang="fr-FR" sz="1600" dirty="0" smtClean="0">
                <a:latin typeface="+mn-lt"/>
                <a:cs typeface="Arial" pitchFamily="34" charset="0"/>
              </a:rPr>
              <a:t> Pressions sociétales pour la diffusion en libre accès des publications scientifiques : « libre accès aux savoirs ».</a:t>
            </a:r>
          </a:p>
          <a:p>
            <a:pPr>
              <a:buFontTx/>
              <a:buChar char="-"/>
            </a:pPr>
            <a:r>
              <a:rPr lang="fr-FR" sz="1600" dirty="0" smtClean="0">
                <a:latin typeface="+mn-lt"/>
                <a:cs typeface="Arial" pitchFamily="34" charset="0"/>
              </a:rPr>
              <a:t> Politiques pour « archives institutionnelles » de dépôt des publications : France = plateforme HAL (système déconcentré dans chaque établissement mais nationalement centralisée par le concepteur/opérateur : </a:t>
            </a:r>
            <a:r>
              <a:rPr lang="fr-FR" sz="1600" dirty="0" err="1" smtClean="0">
                <a:latin typeface="+mn-lt"/>
                <a:cs typeface="Arial" pitchFamily="34" charset="0"/>
              </a:rPr>
              <a:t>Ccsd</a:t>
            </a:r>
            <a:r>
              <a:rPr lang="fr-FR" sz="1600" dirty="0" smtClean="0">
                <a:latin typeface="+mn-lt"/>
                <a:cs typeface="Arial" pitchFamily="34" charset="0"/>
              </a:rPr>
              <a:t> du CNRS)</a:t>
            </a:r>
          </a:p>
          <a:p>
            <a:pPr>
              <a:buFontTx/>
              <a:buChar char="-"/>
            </a:pPr>
            <a:r>
              <a:rPr lang="fr-FR" sz="1600" b="1" dirty="0" smtClean="0">
                <a:solidFill>
                  <a:schemeClr val="accent6">
                    <a:lumMod val="75000"/>
                  </a:schemeClr>
                </a:solidFill>
                <a:latin typeface="+mn-lt"/>
                <a:ea typeface="+mj-ea"/>
                <a:cs typeface="Arial" pitchFamily="34" charset="0"/>
              </a:rPr>
              <a:t> Publications  institutionnelles engagent l’image (commerciale, politique…) de l’institution éditrice… </a:t>
            </a:r>
            <a:r>
              <a:rPr lang="fr-FR" sz="1600" b="1" i="1" dirty="0" smtClean="0">
                <a:solidFill>
                  <a:schemeClr val="accent6">
                    <a:lumMod val="75000"/>
                  </a:schemeClr>
                </a:solidFill>
                <a:latin typeface="+mn-lt"/>
                <a:ea typeface="+mj-ea"/>
                <a:cs typeface="Arial" pitchFamily="34" charset="0"/>
              </a:rPr>
              <a:t>la recherche doit-elle être au service de cette image (ou même « compatible » avec celle-ci) ?</a:t>
            </a:r>
            <a:br>
              <a:rPr lang="fr-FR" sz="1600" b="1" i="1" dirty="0" smtClean="0">
                <a:solidFill>
                  <a:schemeClr val="accent6">
                    <a:lumMod val="75000"/>
                  </a:schemeClr>
                </a:solidFill>
                <a:latin typeface="+mn-lt"/>
                <a:ea typeface="+mj-ea"/>
                <a:cs typeface="Arial" pitchFamily="34" charset="0"/>
              </a:rPr>
            </a:br>
            <a:r>
              <a:rPr lang="fr-FR" sz="1600" b="1" i="1" dirty="0" smtClean="0">
                <a:solidFill>
                  <a:schemeClr val="accent6">
                    <a:lumMod val="75000"/>
                  </a:schemeClr>
                </a:solidFill>
                <a:latin typeface="+mn-lt"/>
                <a:ea typeface="+mj-ea"/>
                <a:cs typeface="Arial" pitchFamily="34" charset="0"/>
              </a:rPr>
              <a:t>Ex. : financements massifs / </a:t>
            </a:r>
            <a:r>
              <a:rPr lang="fr-FR" sz="1600" b="1" i="1" dirty="0" smtClean="0">
                <a:solidFill>
                  <a:schemeClr val="accent6">
                    <a:lumMod val="75000"/>
                  </a:schemeClr>
                </a:solidFill>
                <a:latin typeface="+mn-lt"/>
                <a:ea typeface="+mj-ea"/>
                <a:cs typeface="Arial" pitchFamily="34" charset="0"/>
              </a:rPr>
              <a:t>OGM &amp; </a:t>
            </a:r>
            <a:r>
              <a:rPr lang="fr-FR" sz="1600" b="1" i="1" dirty="0" smtClean="0">
                <a:solidFill>
                  <a:schemeClr val="accent6">
                    <a:lumMod val="75000"/>
                  </a:schemeClr>
                </a:solidFill>
                <a:latin typeface="+mn-lt"/>
                <a:ea typeface="+mj-ea"/>
                <a:cs typeface="Arial" pitchFamily="34" charset="0"/>
              </a:rPr>
              <a:t>recherches sur leurs effets pervers ?</a:t>
            </a:r>
          </a:p>
          <a:p>
            <a:pPr>
              <a:buFontTx/>
              <a:buChar char="-"/>
            </a:pPr>
            <a:r>
              <a:rPr lang="fr-FR" sz="1600" dirty="0" smtClean="0">
                <a:latin typeface="+mn-lt"/>
                <a:cs typeface="Arial" pitchFamily="34" charset="0"/>
              </a:rPr>
              <a:t> Archivage </a:t>
            </a:r>
            <a:r>
              <a:rPr lang="fr-FR" sz="1600" dirty="0" smtClean="0">
                <a:latin typeface="+mn-lt"/>
                <a:cs typeface="Arial" pitchFamily="34" charset="0"/>
              </a:rPr>
              <a:t>institutionnel centralisé rend possible une réutilisation des données </a:t>
            </a:r>
            <a:r>
              <a:rPr lang="fr-FR" sz="1600" dirty="0" smtClean="0">
                <a:latin typeface="+mn-lt"/>
                <a:cs typeface="Arial" pitchFamily="34" charset="0"/>
              </a:rPr>
              <a:t>(textes, métadonnées, données primaires…) à </a:t>
            </a:r>
            <a:r>
              <a:rPr lang="fr-FR" sz="1600" dirty="0" smtClean="0">
                <a:latin typeface="+mn-lt"/>
                <a:cs typeface="Arial" pitchFamily="34" charset="0"/>
              </a:rPr>
              <a:t>des fins </a:t>
            </a:r>
            <a:r>
              <a:rPr lang="fr-FR" sz="1600" dirty="0" smtClean="0">
                <a:latin typeface="+mn-lt"/>
                <a:cs typeface="Arial" pitchFamily="34" charset="0"/>
              </a:rPr>
              <a:t>autres </a:t>
            </a:r>
            <a:r>
              <a:rPr lang="fr-FR" sz="1600" dirty="0" smtClean="0">
                <a:latin typeface="+mn-lt"/>
                <a:cs typeface="Arial" pitchFamily="34" charset="0"/>
              </a:rPr>
              <a:t>que le « </a:t>
            </a:r>
            <a:r>
              <a:rPr lang="fr-FR" sz="1600" dirty="0" smtClean="0">
                <a:latin typeface="+mn-lt"/>
                <a:cs typeface="Arial" pitchFamily="34" charset="0"/>
              </a:rPr>
              <a:t>libre </a:t>
            </a:r>
            <a:r>
              <a:rPr lang="fr-FR" sz="1600" dirty="0" smtClean="0">
                <a:latin typeface="+mn-lt"/>
                <a:cs typeface="Arial" pitchFamily="34" charset="0"/>
              </a:rPr>
              <a:t>accès aux savoirs » </a:t>
            </a:r>
            <a:r>
              <a:rPr lang="fr-FR" sz="1600" dirty="0" smtClean="0">
                <a:latin typeface="+mn-lt"/>
                <a:cs typeface="Arial" pitchFamily="34" charset="0"/>
              </a:rPr>
              <a:t>(ex.: surveillance </a:t>
            </a:r>
            <a:r>
              <a:rPr lang="fr-FR" sz="1600" dirty="0" smtClean="0">
                <a:latin typeface="+mn-lt"/>
                <a:cs typeface="Arial" pitchFamily="34" charset="0"/>
              </a:rPr>
              <a:t>et censure des contenus ; statistiques bibliométriques à des </a:t>
            </a:r>
            <a:r>
              <a:rPr lang="fr-FR" sz="1600" dirty="0" smtClean="0">
                <a:latin typeface="+mn-lt"/>
                <a:cs typeface="Arial" pitchFamily="34" charset="0"/>
              </a:rPr>
              <a:t>fins </a:t>
            </a:r>
            <a:r>
              <a:rPr lang="fr-FR" sz="1600" dirty="0" err="1" smtClean="0">
                <a:latin typeface="+mn-lt"/>
                <a:cs typeface="Arial" pitchFamily="34" charset="0"/>
              </a:rPr>
              <a:t>budgetaires</a:t>
            </a:r>
            <a:r>
              <a:rPr lang="fr-FR" sz="1600" dirty="0" smtClean="0">
                <a:latin typeface="+mn-lt"/>
                <a:cs typeface="Arial" pitchFamily="34" charset="0"/>
              </a:rPr>
              <a:t>…)</a:t>
            </a:r>
            <a:endParaRPr lang="fr-FR" sz="1600" dirty="0" smtClean="0">
              <a:latin typeface="+mn-lt"/>
              <a:cs typeface="Arial" pitchFamily="34" charset="0"/>
            </a:endParaRPr>
          </a:p>
          <a:p>
            <a:endParaRPr lang="fr-FR" sz="1600" dirty="0" smtClean="0">
              <a:latin typeface="+mn-lt"/>
              <a:cs typeface="Arial" pitchFamily="34" charset="0"/>
            </a:endParaRPr>
          </a:p>
          <a:p>
            <a:pPr>
              <a:buFont typeface="Symbol" pitchFamily="18" charset="2"/>
              <a:buChar char="Þ"/>
            </a:pPr>
            <a:r>
              <a:rPr lang="fr-FR" sz="1600" i="1" dirty="0" smtClean="0">
                <a:latin typeface="+mn-lt"/>
                <a:cs typeface="Arial" pitchFamily="34" charset="0"/>
              </a:rPr>
              <a:t>Peut-on réduire ou limiter cette dépendance des chercheurs aux intérêts commerciaux ou politique de </a:t>
            </a:r>
            <a:r>
              <a:rPr lang="fr-FR" sz="1600" i="1" dirty="0" smtClean="0">
                <a:latin typeface="+mn-lt"/>
                <a:cs typeface="Arial" pitchFamily="34" charset="0"/>
              </a:rPr>
              <a:t>l’institution dans laquelle ils travaillent </a:t>
            </a:r>
            <a:r>
              <a:rPr lang="fr-FR" sz="1600" i="1" dirty="0" smtClean="0">
                <a:latin typeface="+mn-lt"/>
                <a:cs typeface="Arial" pitchFamily="34" charset="0"/>
              </a:rPr>
              <a:t>?</a:t>
            </a:r>
            <a:endParaRPr lang="fr-FR" sz="1600" i="1" dirty="0">
              <a:latin typeface="+mn-lt"/>
              <a:cs typeface="Arial" pitchFamily="34" charset="0"/>
            </a:endParaRPr>
          </a:p>
        </p:txBody>
      </p:sp>
      <p:sp>
        <p:nvSpPr>
          <p:cNvPr id="5" name="Rectangle 4"/>
          <p:cNvSpPr>
            <a:spLocks noChangeArrowheads="1"/>
          </p:cNvSpPr>
          <p:nvPr/>
        </p:nvSpPr>
        <p:spPr bwMode="auto">
          <a:xfrm>
            <a:off x="3203848" y="6309320"/>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0"/>
            <a:ext cx="8101012" cy="1556792"/>
          </a:xfrm>
        </p:spPr>
        <p:txBody>
          <a:bodyPr rtlCol="0">
            <a:normAutofit/>
          </a:bodyPr>
          <a:lstStyle/>
          <a:p>
            <a:pPr algn="l" fontAlgn="auto">
              <a:spcAft>
                <a:spcPts val="0"/>
              </a:spcAft>
              <a:defRPr/>
            </a:pPr>
            <a:r>
              <a:rPr lang="fr-FR" sz="1800" b="1" dirty="0" smtClean="0">
                <a:solidFill>
                  <a:schemeClr val="accent6">
                    <a:lumMod val="75000"/>
                  </a:schemeClr>
                </a:solidFill>
              </a:rPr>
              <a:t>Une simple décision politique, peut modifier l’utilisation des dépôts à l’insu des auteurs, comme l’a démontré l’expérience de </a:t>
            </a:r>
            <a:r>
              <a:rPr lang="fr-FR" sz="1800" b="1" dirty="0" err="1" smtClean="0">
                <a:solidFill>
                  <a:schemeClr val="accent6">
                    <a:lumMod val="75000"/>
                  </a:schemeClr>
                </a:solidFill>
              </a:rPr>
              <a:t>RefDoc</a:t>
            </a:r>
            <a:r>
              <a:rPr lang="fr-FR" sz="1800" b="1" dirty="0" smtClean="0">
                <a:solidFill>
                  <a:schemeClr val="accent6">
                    <a:lumMod val="75000"/>
                  </a:schemeClr>
                </a:solidFill>
              </a:rPr>
              <a:t> en 2012, créé par  l'INIST (composante du CNRS) qui s'est mis à commercialiser les articles scientifiques, déposés par ailleurs en libre accès, sans liens vers les versions en libre accès et sans demander l'autorisation des chercheurs, suscitant leur (vaine) protestation.</a:t>
            </a:r>
            <a:endParaRPr lang="fr-FR" sz="1800" i="1" dirty="0" smtClean="0">
              <a:solidFill>
                <a:schemeClr val="accent6">
                  <a:lumMod val="75000"/>
                </a:schemeClr>
              </a:solidFill>
            </a:endParaRP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pic>
        <p:nvPicPr>
          <p:cNvPr id="1026" name="Picture 2"/>
          <p:cNvPicPr>
            <a:picLocks noGrp="1" noChangeAspect="1" noChangeArrowheads="1"/>
          </p:cNvPicPr>
          <p:nvPr>
            <p:ph idx="1"/>
          </p:nvPr>
        </p:nvPicPr>
        <p:blipFill>
          <a:blip r:embed="rId4" cstate="print"/>
          <a:srcRect/>
          <a:stretch>
            <a:fillRect/>
          </a:stretch>
        </p:blipFill>
        <p:spPr bwMode="auto">
          <a:xfrm>
            <a:off x="1523091" y="1600200"/>
            <a:ext cx="609781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0"/>
            <a:ext cx="8101012" cy="1196752"/>
          </a:xfrm>
        </p:spPr>
        <p:txBody>
          <a:bodyPr rtlCol="0">
            <a:normAutofit fontScale="90000"/>
          </a:bodyPr>
          <a:lstStyle/>
          <a:p>
            <a:pPr algn="l" fontAlgn="auto">
              <a:spcAft>
                <a:spcPts val="0"/>
              </a:spcAft>
              <a:defRPr/>
            </a:pPr>
            <a:r>
              <a:rPr lang="fr-FR" sz="1800" b="1" dirty="0" smtClean="0">
                <a:solidFill>
                  <a:schemeClr val="accent6">
                    <a:lumMod val="75000"/>
                  </a:schemeClr>
                </a:solidFill>
              </a:rPr>
              <a:t>L’argument de l’accès ouvert sert à contraindre à déposer en silo numérique permettant des traitements algorithmiques pour générer des « données bibliométriques brutes ». Un modèle du genre a été réalisé en 2011 à l’Ifremer. Or les chercheurs de nombreuses disciplines, notamment en SHS, contestent ce type d’évaluation automatique des contenus : </a:t>
            </a:r>
            <a:r>
              <a:rPr lang="fr-FR" sz="1800" b="1" i="1" dirty="0" smtClean="0"/>
              <a:t>des algorithmes peuvent-ils évaluer la qualité intellectuelle d’une recherche en philosophie ?</a:t>
            </a:r>
            <a:endParaRPr lang="fr-FR" sz="1800" i="1" dirty="0" smtClean="0"/>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pic>
        <p:nvPicPr>
          <p:cNvPr id="2050" name="Picture 2"/>
          <p:cNvPicPr>
            <a:picLocks noGrp="1" noChangeAspect="1" noChangeArrowheads="1"/>
          </p:cNvPicPr>
          <p:nvPr>
            <p:ph idx="1"/>
          </p:nvPr>
        </p:nvPicPr>
        <p:blipFill>
          <a:blip r:embed="rId4" cstate="print"/>
          <a:srcRect/>
          <a:stretch>
            <a:fillRect/>
          </a:stretch>
        </p:blipFill>
        <p:spPr bwMode="auto">
          <a:xfrm>
            <a:off x="1676885" y="1600200"/>
            <a:ext cx="579023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0"/>
            <a:ext cx="8101012" cy="2060848"/>
          </a:xfrm>
        </p:spPr>
        <p:txBody>
          <a:bodyPr rtlCol="0">
            <a:normAutofit fontScale="90000"/>
          </a:bodyPr>
          <a:lstStyle/>
          <a:p>
            <a:pPr algn="l" fontAlgn="auto">
              <a:spcAft>
                <a:spcPts val="0"/>
              </a:spcAft>
              <a:defRPr/>
            </a:pPr>
            <a:r>
              <a:rPr lang="fr-FR" sz="1800" b="1" dirty="0" smtClean="0">
                <a:solidFill>
                  <a:schemeClr val="accent6">
                    <a:lumMod val="75000"/>
                  </a:schemeClr>
                </a:solidFill>
              </a:rPr>
              <a:t>L'ordonnance de Montpellier du 28 décembre 1537, sous François 1er, instaurant l’obligation de « dépôt légal » en France, avait comme but officiel hautement louable, celui de l'archivage généralisé des livres du royaume «</a:t>
            </a:r>
            <a:r>
              <a:rPr lang="fr-FR" sz="1800" b="1" i="1" dirty="0" smtClean="0">
                <a:solidFill>
                  <a:schemeClr val="accent6">
                    <a:lumMod val="75000"/>
                  </a:schemeClr>
                </a:solidFill>
              </a:rPr>
              <a:t> si, de fortune, ils étaient ci-après perdus de la mémoire des hommes </a:t>
            </a:r>
            <a:r>
              <a:rPr lang="fr-FR" sz="1800" b="1" dirty="0" smtClean="0">
                <a:solidFill>
                  <a:schemeClr val="accent6">
                    <a:lumMod val="75000"/>
                  </a:schemeClr>
                </a:solidFill>
              </a:rPr>
              <a:t>» (la « mémoire » sert ici d’argument impartial, un peu comme le « libre accès » aujourd’hui)... mais comme but principal celui de surveiller et punir les imprimés protestants « </a:t>
            </a:r>
            <a:r>
              <a:rPr lang="fr-FR" sz="1800" b="1" i="1" dirty="0" smtClean="0">
                <a:solidFill>
                  <a:schemeClr val="accent6">
                    <a:lumMod val="75000"/>
                  </a:schemeClr>
                </a:solidFill>
              </a:rPr>
              <a:t>méchantes œuvres et erreurs qui par ci-devant imprimées es pays étrangers</a:t>
            </a:r>
            <a:r>
              <a:rPr lang="fr-FR" sz="1800" b="1" dirty="0" smtClean="0">
                <a:solidFill>
                  <a:schemeClr val="accent6">
                    <a:lumMod val="75000"/>
                  </a:schemeClr>
                </a:solidFill>
              </a:rPr>
              <a:t> </a:t>
            </a:r>
            <a:r>
              <a:rPr lang="fr-FR" sz="1800" b="1" i="1" dirty="0" smtClean="0">
                <a:solidFill>
                  <a:schemeClr val="accent6">
                    <a:lumMod val="75000"/>
                  </a:schemeClr>
                </a:solidFill>
              </a:rPr>
              <a:t>» </a:t>
            </a:r>
            <a:r>
              <a:rPr lang="fr-FR" sz="1800" b="1" dirty="0" smtClean="0"/>
              <a:t>=&gt; toute l’histoire du « dépôt légal » depuis cinq siècle est traversée par cette double finalité d’archivage et de censure.</a:t>
            </a: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pic>
        <p:nvPicPr>
          <p:cNvPr id="4098" name="Picture 2" descr="Afficher l'image d'origine"/>
          <p:cNvPicPr>
            <a:picLocks noGrp="1" noChangeAspect="1" noChangeArrowheads="1"/>
          </p:cNvPicPr>
          <p:nvPr>
            <p:ph idx="1"/>
          </p:nvPr>
        </p:nvPicPr>
        <p:blipFill>
          <a:blip r:embed="rId4" cstate="print"/>
          <a:srcRect/>
          <a:stretch>
            <a:fillRect/>
          </a:stretch>
        </p:blipFill>
        <p:spPr bwMode="auto">
          <a:xfrm>
            <a:off x="2915816" y="2060848"/>
            <a:ext cx="2880320" cy="3078343"/>
          </a:xfrm>
          <a:prstGeom prst="rect">
            <a:avLst/>
          </a:prstGeom>
          <a:noFill/>
        </p:spPr>
      </p:pic>
      <p:sp>
        <p:nvSpPr>
          <p:cNvPr id="6" name="ZoneTexte 5"/>
          <p:cNvSpPr txBox="1"/>
          <p:nvPr/>
        </p:nvSpPr>
        <p:spPr>
          <a:xfrm>
            <a:off x="1115616" y="5661248"/>
            <a:ext cx="8028384" cy="646331"/>
          </a:xfrm>
          <a:prstGeom prst="rect">
            <a:avLst/>
          </a:prstGeom>
          <a:noFill/>
        </p:spPr>
        <p:txBody>
          <a:bodyPr wrap="square" rtlCol="0">
            <a:spAutoFit/>
          </a:bodyPr>
          <a:lstStyle/>
          <a:p>
            <a:pPr>
              <a:buNone/>
            </a:pPr>
            <a:r>
              <a:rPr lang="fr-FR" b="1" i="1" dirty="0" smtClean="0">
                <a:solidFill>
                  <a:schemeClr val="accent6">
                    <a:lumMod val="75000"/>
                  </a:schemeClr>
                </a:solidFill>
                <a:latin typeface="Arial"/>
                <a:cs typeface="Arial"/>
              </a:rPr>
              <a:t>►</a:t>
            </a:r>
            <a:r>
              <a:rPr lang="fr-FR" b="1" i="1" dirty="0" smtClean="0">
                <a:solidFill>
                  <a:schemeClr val="accent6">
                    <a:lumMod val="75000"/>
                  </a:schemeClr>
                </a:solidFill>
              </a:rPr>
              <a:t>La préservation des libertés intellectuelles des chercheurs et des professeurs est-elle une question politique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0"/>
            <a:ext cx="8101012" cy="1916832"/>
          </a:xfrm>
        </p:spPr>
        <p:txBody>
          <a:bodyPr rtlCol="0">
            <a:normAutofit fontScale="90000"/>
          </a:bodyPr>
          <a:lstStyle/>
          <a:p>
            <a:pPr algn="l" fontAlgn="auto">
              <a:spcAft>
                <a:spcPts val="0"/>
              </a:spcAft>
              <a:defRPr/>
            </a:pPr>
            <a:r>
              <a:rPr lang="fr-FR" sz="2700" b="1" dirty="0" smtClean="0">
                <a:solidFill>
                  <a:srgbClr val="FF0000"/>
                </a:solidFill>
              </a:rPr>
              <a:t>La censure politique des recherches scientifiques est-elle possible en France ? </a:t>
            </a: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smtClean="0">
                <a:solidFill>
                  <a:schemeClr val="accent6">
                    <a:lumMod val="75000"/>
                  </a:schemeClr>
                </a:solidFill>
              </a:rPr>
              <a:t>Apparemment oui, notamment par la voie des systèmes de financements si l’on en juge par les déclarations récentes de la présidente de la région d’Ile-de-France annonçant son refus de financer les études sur le genre, les inégalités et les discriminations… </a:t>
            </a: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i="1" dirty="0" smtClean="0"/>
              <a:t>Les </a:t>
            </a:r>
            <a:r>
              <a:rPr lang="fr-FR" sz="1800" b="1" i="1" dirty="0" smtClean="0"/>
              <a:t>établissements concernés prendront-ils le risque (financier) de publier de telles études sur leurs « archives institutionnelles » ? </a:t>
            </a:r>
            <a:endParaRPr lang="fr-FR" sz="1800" i="1" dirty="0" smtClean="0"/>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pic>
        <p:nvPicPr>
          <p:cNvPr id="63491" name="Picture 3"/>
          <p:cNvPicPr>
            <a:picLocks noGrp="1" noChangeAspect="1" noChangeArrowheads="1"/>
          </p:cNvPicPr>
          <p:nvPr>
            <p:ph idx="1"/>
          </p:nvPr>
        </p:nvPicPr>
        <p:blipFill>
          <a:blip r:embed="rId4" cstate="print"/>
          <a:srcRect/>
          <a:stretch>
            <a:fillRect/>
          </a:stretch>
        </p:blipFill>
        <p:spPr bwMode="auto">
          <a:xfrm>
            <a:off x="1115616" y="1916832"/>
            <a:ext cx="734570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980728"/>
            <a:ext cx="6907213" cy="864096"/>
          </a:xfrm>
        </p:spPr>
        <p:txBody>
          <a:bodyPr rtlCol="0">
            <a:noAutofit/>
          </a:bodyPr>
          <a:lstStyle/>
          <a:p>
            <a:pPr algn="l" fontAlgn="auto">
              <a:spcAft>
                <a:spcPts val="0"/>
              </a:spcAft>
              <a:defRPr/>
            </a:pPr>
            <a:r>
              <a:rPr lang="fr-FR" b="1" dirty="0" err="1" smtClean="0">
                <a:solidFill>
                  <a:schemeClr val="accent6">
                    <a:lumMod val="75000"/>
                  </a:schemeClr>
                </a:solidFill>
              </a:rPr>
              <a:t>Re</a:t>
            </a:r>
            <a:r>
              <a:rPr lang="fr-FR" b="1" dirty="0" smtClean="0">
                <a:solidFill>
                  <a:schemeClr val="accent6">
                    <a:lumMod val="75000"/>
                  </a:schemeClr>
                </a:solidFill>
              </a:rPr>
              <a:t>-Design / TIC-ESR</a:t>
            </a:r>
            <a:endParaRPr lang="fr-FR" dirty="0" smtClean="0"/>
          </a:p>
        </p:txBody>
      </p:sp>
      <p:sp>
        <p:nvSpPr>
          <p:cNvPr id="4" name="ZoneTexte 3"/>
          <p:cNvSpPr txBox="1"/>
          <p:nvPr/>
        </p:nvSpPr>
        <p:spPr>
          <a:xfrm>
            <a:off x="2123728" y="1916832"/>
            <a:ext cx="7020272" cy="3539430"/>
          </a:xfrm>
          <a:prstGeom prst="rect">
            <a:avLst/>
          </a:prstGeom>
          <a:noFill/>
        </p:spPr>
        <p:txBody>
          <a:bodyPr wrap="square" rtlCol="0">
            <a:spAutoFit/>
          </a:bodyPr>
          <a:lstStyle/>
          <a:p>
            <a:pPr>
              <a:buFontTx/>
              <a:buChar char="-"/>
            </a:pPr>
            <a:r>
              <a:rPr lang="fr-FR" sz="1600" dirty="0" smtClean="0">
                <a:latin typeface="+mn-lt"/>
                <a:cs typeface="Arial" pitchFamily="34" charset="0"/>
              </a:rPr>
              <a:t> Pour éviter de contraindre les étudiant-e-s de produire et stocker des données personnelles susceptibles d’être un jour externalisées et dévoyées (utilisations commerciales ou politiques) =&gt; </a:t>
            </a:r>
            <a:r>
              <a:rPr lang="fr-FR" sz="1600" b="1" dirty="0" smtClean="0">
                <a:latin typeface="+mn-lt"/>
                <a:cs typeface="Arial" pitchFamily="34" charset="0"/>
              </a:rPr>
              <a:t>refus nombreux d’utiliser des dispositifs centralisateurs de TIC-E, </a:t>
            </a:r>
            <a:r>
              <a:rPr lang="fr-FR" sz="1600" b="1" dirty="0" smtClean="0">
                <a:solidFill>
                  <a:schemeClr val="accent6">
                    <a:lumMod val="75000"/>
                  </a:schemeClr>
                </a:solidFill>
                <a:latin typeface="+mn-lt"/>
                <a:cs typeface="Arial" pitchFamily="34" charset="0"/>
              </a:rPr>
              <a:t>taux d’utilisation </a:t>
            </a:r>
            <a:r>
              <a:rPr lang="fr-FR" sz="1600" b="1" dirty="0" smtClean="0">
                <a:latin typeface="+mn-lt"/>
                <a:cs typeface="Arial" pitchFamily="34" charset="0"/>
              </a:rPr>
              <a:t>des outils institutionnels très bas.</a:t>
            </a:r>
          </a:p>
          <a:p>
            <a:pPr>
              <a:buFontTx/>
              <a:buChar char="-"/>
            </a:pPr>
            <a:r>
              <a:rPr lang="fr-FR" sz="1600" dirty="0" smtClean="0">
                <a:latin typeface="+mn-lt"/>
                <a:cs typeface="Arial" pitchFamily="34" charset="0"/>
              </a:rPr>
              <a:t> Pour éviter de subir des formes de contrôles politiques ou néo-managériaux de leurs activités de recherche, donc de perdre leur indépendance et leurs libertés intellectuelles =&gt;</a:t>
            </a:r>
            <a:r>
              <a:rPr lang="fr-FR" sz="1600" dirty="0" smtClean="0">
                <a:solidFill>
                  <a:prstClr val="black"/>
                </a:solidFill>
                <a:latin typeface="Calibri"/>
                <a:cs typeface="Arial" pitchFamily="34" charset="0"/>
              </a:rPr>
              <a:t> </a:t>
            </a:r>
            <a:r>
              <a:rPr lang="fr-FR" sz="1600" b="1" dirty="0" smtClean="0">
                <a:solidFill>
                  <a:prstClr val="black"/>
                </a:solidFill>
                <a:latin typeface="Calibri"/>
                <a:cs typeface="Arial" pitchFamily="34" charset="0"/>
              </a:rPr>
              <a:t>refus nombreux, notamment en SHS, d’utiliser des dispositifs centralisateurs de TIC-R, </a:t>
            </a:r>
            <a:r>
              <a:rPr lang="fr-FR" sz="1600" b="1" dirty="0" smtClean="0">
                <a:solidFill>
                  <a:schemeClr val="accent6">
                    <a:lumMod val="75000"/>
                  </a:schemeClr>
                </a:solidFill>
                <a:latin typeface="Calibri"/>
                <a:cs typeface="Arial" pitchFamily="34" charset="0"/>
              </a:rPr>
              <a:t>taux d’utilisation </a:t>
            </a:r>
            <a:r>
              <a:rPr lang="fr-FR" sz="1600" b="1" dirty="0" smtClean="0">
                <a:solidFill>
                  <a:prstClr val="black"/>
                </a:solidFill>
                <a:latin typeface="Calibri"/>
                <a:cs typeface="Arial" pitchFamily="34" charset="0"/>
              </a:rPr>
              <a:t>des outils institutionnels très bas</a:t>
            </a:r>
            <a:r>
              <a:rPr lang="fr-FR" sz="1600" dirty="0" smtClean="0">
                <a:solidFill>
                  <a:prstClr val="black"/>
                </a:solidFill>
                <a:latin typeface="Calibri"/>
                <a:cs typeface="Arial" pitchFamily="34" charset="0"/>
              </a:rPr>
              <a:t>.</a:t>
            </a:r>
            <a:endParaRPr lang="fr-FR" sz="1600" dirty="0" smtClean="0">
              <a:latin typeface="+mn-lt"/>
              <a:cs typeface="Arial" pitchFamily="34" charset="0"/>
            </a:endParaRPr>
          </a:p>
          <a:p>
            <a:pPr>
              <a:buFontTx/>
              <a:buChar char="-"/>
            </a:pPr>
            <a:r>
              <a:rPr lang="fr-FR" sz="1600" b="1" dirty="0" smtClean="0">
                <a:solidFill>
                  <a:schemeClr val="accent6">
                    <a:lumMod val="75000"/>
                  </a:schemeClr>
                </a:solidFill>
                <a:latin typeface="+mn-lt"/>
                <a:ea typeface="+mj-ea"/>
                <a:cs typeface="Arial" pitchFamily="34" charset="0"/>
              </a:rPr>
              <a:t> Les refus (politiques) d’usage des technologies « institutionnelles » génère des statistiques d’utilisation très basses, interprétées comme une inadaptation tendancielle des universités au « tournant numérique ».</a:t>
            </a:r>
            <a:endParaRPr lang="fr-FR" sz="1600" b="1" i="1" dirty="0" smtClean="0">
              <a:solidFill>
                <a:schemeClr val="accent6">
                  <a:lumMod val="75000"/>
                </a:schemeClr>
              </a:solidFill>
              <a:latin typeface="+mn-lt"/>
              <a:ea typeface="+mj-ea"/>
              <a:cs typeface="Arial" pitchFamily="34" charset="0"/>
            </a:endParaRPr>
          </a:p>
          <a:p>
            <a:endParaRPr lang="fr-FR" sz="1600" dirty="0" smtClean="0">
              <a:latin typeface="+mn-lt"/>
              <a:cs typeface="Arial" pitchFamily="34" charset="0"/>
            </a:endParaRPr>
          </a:p>
          <a:p>
            <a:pPr>
              <a:buFont typeface="Symbol" pitchFamily="18" charset="2"/>
              <a:buChar char="Þ"/>
            </a:pPr>
            <a:r>
              <a:rPr lang="fr-FR" sz="1600" i="1" dirty="0" smtClean="0">
                <a:latin typeface="+mn-lt"/>
                <a:cs typeface="Arial" pitchFamily="34" charset="0"/>
              </a:rPr>
              <a:t>Peut-on concevoir des technologies alternatives conciliant l’usage des technologies et la préservation des libertés ?</a:t>
            </a:r>
            <a:endParaRPr lang="fr-FR" sz="1600" i="1" dirty="0">
              <a:latin typeface="+mn-lt"/>
              <a:cs typeface="Arial" pitchFamily="34" charset="0"/>
            </a:endParaRPr>
          </a:p>
        </p:txBody>
      </p:sp>
      <p:sp>
        <p:nvSpPr>
          <p:cNvPr id="5" name="Rectangle 4"/>
          <p:cNvSpPr>
            <a:spLocks noChangeArrowheads="1"/>
          </p:cNvSpPr>
          <p:nvPr/>
        </p:nvSpPr>
        <p:spPr bwMode="auto">
          <a:xfrm>
            <a:off x="3203848" y="6309320"/>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188640"/>
            <a:ext cx="7643812" cy="1440160"/>
          </a:xfrm>
        </p:spPr>
        <p:txBody>
          <a:bodyPr rtlCol="0">
            <a:normAutofit fontScale="90000"/>
          </a:bodyPr>
          <a:lstStyle/>
          <a:p>
            <a:pPr algn="l" fontAlgn="auto">
              <a:spcAft>
                <a:spcPts val="0"/>
              </a:spcAft>
              <a:defRPr/>
            </a:pPr>
            <a:r>
              <a:rPr lang="fr-FR" sz="1800" b="1" dirty="0" err="1" smtClean="0">
                <a:solidFill>
                  <a:schemeClr val="accent6">
                    <a:lumMod val="75000"/>
                  </a:schemeClr>
                </a:solidFill>
              </a:rPr>
              <a:t>Redesign</a:t>
            </a:r>
            <a:r>
              <a:rPr lang="fr-FR" sz="1800" b="1" dirty="0" smtClean="0">
                <a:solidFill>
                  <a:schemeClr val="accent6">
                    <a:lumMod val="75000"/>
                  </a:schemeClr>
                </a:solidFill>
              </a:rPr>
              <a:t> d’un dispositif indépendant de TIC-ESR,  indépendant (syllabus dynamiques, publications anonymes de travaux étudiants en exemple, mise en libre accès des publications scientifiques et didactiques de l’auteur…), conçu par l’auteur + webdesigner + </a:t>
            </a:r>
            <a:r>
              <a:rPr lang="fr-FR" sz="1800" b="1" dirty="0" err="1" smtClean="0">
                <a:solidFill>
                  <a:schemeClr val="accent6">
                    <a:lumMod val="75000"/>
                  </a:schemeClr>
                </a:solidFill>
              </a:rPr>
              <a:t>edimestre</a:t>
            </a:r>
            <a:r>
              <a:rPr lang="fr-FR" sz="1800" b="1" dirty="0" smtClean="0">
                <a:solidFill>
                  <a:schemeClr val="accent6">
                    <a:lumMod val="75000"/>
                  </a:schemeClr>
                </a:solidFill>
              </a:rPr>
              <a:t>, donc philosophiquement, déontologiquement, politiquement et techniquement maîtrisable par l’auteur indépendamment des contraintes politiques ou commerciales issues des institutions.</a:t>
            </a:r>
            <a:endParaRPr lang="fr-FR" sz="1800" i="1" dirty="0" smtClean="0">
              <a:solidFill>
                <a:schemeClr val="accent6">
                  <a:lumMod val="75000"/>
                </a:schemeClr>
              </a:solidFill>
            </a:endParaRP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pic>
        <p:nvPicPr>
          <p:cNvPr id="64514" name="Picture 2"/>
          <p:cNvPicPr>
            <a:picLocks noGrp="1" noChangeAspect="1" noChangeArrowheads="1"/>
          </p:cNvPicPr>
          <p:nvPr>
            <p:ph idx="1"/>
          </p:nvPr>
        </p:nvPicPr>
        <p:blipFill>
          <a:blip r:embed="rId4" cstate="print"/>
          <a:srcRect/>
          <a:stretch>
            <a:fillRect/>
          </a:stretch>
        </p:blipFill>
        <p:spPr bwMode="auto">
          <a:xfrm>
            <a:off x="1556584" y="1600200"/>
            <a:ext cx="603083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fontScale="90000"/>
          </a:bodyPr>
          <a:lstStyle/>
          <a:p>
            <a:pPr algn="l" fontAlgn="auto">
              <a:spcAft>
                <a:spcPts val="0"/>
              </a:spcAft>
              <a:defRPr/>
            </a:pPr>
            <a:r>
              <a:rPr lang="fr-FR" sz="1800" b="1" dirty="0" smtClean="0">
                <a:solidFill>
                  <a:schemeClr val="accent6">
                    <a:lumMod val="75000"/>
                  </a:schemeClr>
                </a:solidFill>
              </a:rPr>
              <a:t>M1-CM  : choix professoral d’un dispositif externe à l’établissement (syllabus dynamique, publications anonymes de travaux étudiants en exemple…)</a:t>
            </a:r>
            <a:endParaRPr lang="fr-FR" sz="1800" i="1" dirty="0" smtClean="0">
              <a:solidFill>
                <a:schemeClr val="accent6">
                  <a:lumMod val="75000"/>
                </a:schemeClr>
              </a:solidFill>
            </a:endParaRPr>
          </a:p>
        </p:txBody>
      </p:sp>
      <p:pic>
        <p:nvPicPr>
          <p:cNvPr id="7" name="Espace réservé du contenu 6" descr="TEDI_publi_anonyme.png"/>
          <p:cNvPicPr>
            <a:picLocks noGrp="1" noChangeAspect="1"/>
          </p:cNvPicPr>
          <p:nvPr>
            <p:ph idx="1"/>
          </p:nvPr>
        </p:nvPicPr>
        <p:blipFill>
          <a:blip r:embed="rId4" cstate="print"/>
          <a:stretch>
            <a:fillRect/>
          </a:stretch>
        </p:blipFill>
        <p:spPr>
          <a:xfrm>
            <a:off x="1158209" y="1600200"/>
            <a:ext cx="6827581" cy="4525963"/>
          </a:xfrm>
        </p:spPr>
      </p:pic>
      <p:sp>
        <p:nvSpPr>
          <p:cNvPr id="6" name="Rectangle 5"/>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fontScale="90000"/>
          </a:bodyPr>
          <a:lstStyle/>
          <a:p>
            <a:pPr algn="l" fontAlgn="auto">
              <a:spcAft>
                <a:spcPts val="0"/>
              </a:spcAft>
              <a:defRPr/>
            </a:pPr>
            <a:r>
              <a:rPr lang="fr-FR" sz="1800" b="1" dirty="0" smtClean="0">
                <a:solidFill>
                  <a:schemeClr val="accent6">
                    <a:lumMod val="75000"/>
                  </a:schemeClr>
                </a:solidFill>
              </a:rPr>
              <a:t>M1-CM  (Université du Caire / partenariat avec Paris 1) : régime autoritaire… choix d’une externalisation complète des supports numériques utilisables par les étudiant-e-s</a:t>
            </a:r>
            <a:endParaRPr lang="fr-FR" sz="1800" i="1" dirty="0" smtClean="0">
              <a:solidFill>
                <a:schemeClr val="accent6">
                  <a:lumMod val="75000"/>
                </a:schemeClr>
              </a:solidFill>
            </a:endParaRPr>
          </a:p>
        </p:txBody>
      </p:sp>
      <p:pic>
        <p:nvPicPr>
          <p:cNvPr id="6" name="Espace réservé du contenu 5" descr="externalisation_complète.png"/>
          <p:cNvPicPr>
            <a:picLocks noGrp="1" noChangeAspect="1"/>
          </p:cNvPicPr>
          <p:nvPr>
            <p:ph idx="1"/>
          </p:nvPr>
        </p:nvPicPr>
        <p:blipFill>
          <a:blip r:embed="rId4" cstate="print"/>
          <a:stretch>
            <a:fillRect/>
          </a:stretch>
        </p:blipFill>
        <p:spPr>
          <a:xfrm>
            <a:off x="1158209" y="1600200"/>
            <a:ext cx="6827581" cy="4525963"/>
          </a:xfrm>
        </p:spPr>
      </p:pic>
      <p:sp>
        <p:nvSpPr>
          <p:cNvPr id="5" name="Rectangle 4"/>
          <p:cNvSpPr>
            <a:spLocks noChangeArrowheads="1"/>
          </p:cNvSpPr>
          <p:nvPr/>
        </p:nvSpPr>
        <p:spPr bwMode="auto">
          <a:xfrm>
            <a:off x="3131840"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fontScale="90000"/>
          </a:bodyPr>
          <a:lstStyle/>
          <a:p>
            <a:pPr algn="l" fontAlgn="auto">
              <a:spcAft>
                <a:spcPts val="0"/>
              </a:spcAft>
              <a:defRPr/>
            </a:pPr>
            <a:r>
              <a:rPr lang="fr-FR" sz="1800" b="1" dirty="0" smtClean="0">
                <a:solidFill>
                  <a:schemeClr val="accent6">
                    <a:lumMod val="75000"/>
                  </a:schemeClr>
                </a:solidFill>
              </a:rPr>
              <a:t>M2-</a:t>
            </a:r>
            <a:r>
              <a:rPr lang="fr-FR" sz="1800" b="1" dirty="0" err="1" smtClean="0">
                <a:solidFill>
                  <a:schemeClr val="accent6">
                    <a:lumMod val="75000"/>
                  </a:schemeClr>
                </a:solidFill>
              </a:rPr>
              <a:t>seminaire</a:t>
            </a:r>
            <a:r>
              <a:rPr lang="fr-FR" sz="1800" b="1" dirty="0" smtClean="0">
                <a:solidFill>
                  <a:schemeClr val="accent6">
                    <a:lumMod val="75000"/>
                  </a:schemeClr>
                </a:solidFill>
              </a:rPr>
              <a:t> de recherche  : externalisation sur </a:t>
            </a:r>
            <a:r>
              <a:rPr lang="fr-FR" sz="1800" b="1" dirty="0" err="1" smtClean="0">
                <a:solidFill>
                  <a:schemeClr val="accent6">
                    <a:lumMod val="75000"/>
                  </a:schemeClr>
                </a:solidFill>
              </a:rPr>
              <a:t>Framapad</a:t>
            </a:r>
            <a:r>
              <a:rPr lang="fr-FR" sz="1800" b="1" dirty="0" smtClean="0">
                <a:solidFill>
                  <a:schemeClr val="accent6">
                    <a:lumMod val="75000"/>
                  </a:schemeClr>
                </a:solidFill>
              </a:rPr>
              <a:t> des travaux collaboratifs préparatoire (compte-rendu de l’entretien collectif avec l’organisation invitée)</a:t>
            </a:r>
            <a:endParaRPr lang="fr-FR" sz="1800" i="1" dirty="0" smtClean="0">
              <a:solidFill>
                <a:schemeClr val="accent6">
                  <a:lumMod val="75000"/>
                </a:schemeClr>
              </a:solidFill>
            </a:endParaRPr>
          </a:p>
        </p:txBody>
      </p:sp>
      <p:pic>
        <p:nvPicPr>
          <p:cNvPr id="6" name="Espace réservé du contenu 5" descr="entretien_collectif.png"/>
          <p:cNvPicPr>
            <a:picLocks noGrp="1" noChangeAspect="1"/>
          </p:cNvPicPr>
          <p:nvPr>
            <p:ph idx="1"/>
          </p:nvPr>
        </p:nvPicPr>
        <p:blipFill>
          <a:blip r:embed="rId4" cstate="print"/>
          <a:stretch>
            <a:fillRect/>
          </a:stretch>
        </p:blipFill>
        <p:spPr>
          <a:xfrm>
            <a:off x="1158209" y="1600200"/>
            <a:ext cx="6827581" cy="4525963"/>
          </a:xfrm>
        </p:spPr>
      </p:pic>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764704"/>
            <a:ext cx="6907213" cy="1368152"/>
          </a:xfrm>
        </p:spPr>
        <p:txBody>
          <a:bodyPr rtlCol="0">
            <a:noAutofit/>
          </a:bodyPr>
          <a:lstStyle/>
          <a:p>
            <a:pPr algn="l" fontAlgn="auto">
              <a:spcAft>
                <a:spcPts val="0"/>
              </a:spcAft>
              <a:defRPr/>
            </a:pPr>
            <a:r>
              <a:rPr lang="fr-FR" b="1" dirty="0" smtClean="0">
                <a:solidFill>
                  <a:schemeClr val="accent6">
                    <a:lumMod val="75000"/>
                  </a:schemeClr>
                </a:solidFill>
              </a:rPr>
              <a:t>Qu’est-ce qui est « politique » ?</a:t>
            </a:r>
            <a:endParaRPr lang="fr-FR" dirty="0" smtClean="0"/>
          </a:p>
        </p:txBody>
      </p:sp>
      <p:sp>
        <p:nvSpPr>
          <p:cNvPr id="4" name="ZoneTexte 3"/>
          <p:cNvSpPr txBox="1"/>
          <p:nvPr/>
        </p:nvSpPr>
        <p:spPr>
          <a:xfrm>
            <a:off x="2123728" y="1916832"/>
            <a:ext cx="7020272" cy="338554"/>
          </a:xfrm>
          <a:prstGeom prst="rect">
            <a:avLst/>
          </a:prstGeom>
          <a:noFill/>
        </p:spPr>
        <p:txBody>
          <a:bodyPr wrap="square" rtlCol="0">
            <a:spAutoFit/>
          </a:bodyPr>
          <a:lstStyle/>
          <a:p>
            <a:pPr>
              <a:buFontTx/>
              <a:buChar char="-"/>
            </a:pPr>
            <a:endParaRPr lang="fr-FR" sz="1600" i="1" dirty="0">
              <a:latin typeface="+mn-lt"/>
              <a:cs typeface="Arial" pitchFamily="34" charset="0"/>
            </a:endParaRPr>
          </a:p>
        </p:txBody>
      </p:sp>
      <p:sp>
        <p:nvSpPr>
          <p:cNvPr id="5" name="Rectangle 4"/>
          <p:cNvSpPr>
            <a:spLocks noChangeArrowheads="1"/>
          </p:cNvSpPr>
          <p:nvPr/>
        </p:nvSpPr>
        <p:spPr bwMode="auto">
          <a:xfrm>
            <a:off x="3203848" y="6309320"/>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
        <p:nvSpPr>
          <p:cNvPr id="6" name="ZoneTexte 5"/>
          <p:cNvSpPr txBox="1"/>
          <p:nvPr/>
        </p:nvSpPr>
        <p:spPr>
          <a:xfrm>
            <a:off x="1403648" y="2492896"/>
            <a:ext cx="7740352" cy="3108543"/>
          </a:xfrm>
          <a:prstGeom prst="rect">
            <a:avLst/>
          </a:prstGeom>
          <a:noFill/>
        </p:spPr>
        <p:txBody>
          <a:bodyPr wrap="square" rtlCol="0">
            <a:spAutoFit/>
          </a:bodyPr>
          <a:lstStyle/>
          <a:p>
            <a:r>
              <a:rPr lang="fr-FR" sz="1400" dirty="0" smtClean="0"/>
              <a:t>Si l’on rapporte classiquement</a:t>
            </a:r>
            <a:r>
              <a:rPr lang="fr-FR" sz="1400" dirty="0" smtClean="0"/>
              <a:t>, en suivant l’étymologie </a:t>
            </a:r>
            <a:r>
              <a:rPr lang="fr-FR" sz="1400" dirty="0" smtClean="0"/>
              <a:t>grecque,  la notion de « politique » à ce qui concerne la Cité c’est-à-dire au gouvernement de l’ensemble d’une collectivité, comme une nation notamment, le sens du mot « politique » ouvre sur de vastes ensembles de faits sociaux et de significations… plus vaste sans doute au 21</a:t>
            </a:r>
            <a:r>
              <a:rPr lang="fr-FR" sz="1400" baseline="30000" dirty="0" smtClean="0"/>
              <a:t>ème</a:t>
            </a:r>
            <a:r>
              <a:rPr lang="fr-FR" sz="1400" dirty="0" smtClean="0"/>
              <a:t> siècle qu’au temps d’Aristote, en raison de la forme étatique du gouvernement de la Cité et de l’expansion des Etats (de leur importance symbolique dans l’esprit des personnes, variable selon les pays, de leurs missions se traduisant par des « politiques publiques », de leurs règles de droit touchant à tous les aspects de la vie en société y compris de la vie privée, de leurs budgets, de leurs personnels, </a:t>
            </a:r>
            <a:r>
              <a:rPr lang="fr-FR" sz="1400" dirty="0" err="1" smtClean="0"/>
              <a:t>etc</a:t>
            </a:r>
            <a:r>
              <a:rPr lang="fr-FR" sz="1400" dirty="0" smtClean="0"/>
              <a:t>)</a:t>
            </a:r>
          </a:p>
          <a:p>
            <a:endParaRPr lang="fr-FR" sz="1400" dirty="0" smtClean="0"/>
          </a:p>
          <a:p>
            <a:r>
              <a:rPr lang="fr-FR" sz="1400" dirty="0" smtClean="0"/>
              <a:t>On examinera le </a:t>
            </a:r>
            <a:r>
              <a:rPr lang="fr-FR" sz="1400" i="1" dirty="0" smtClean="0"/>
              <a:t>design</a:t>
            </a:r>
            <a:r>
              <a:rPr lang="fr-FR" sz="1400" dirty="0" smtClean="0"/>
              <a:t> des TIC-ESR au regard des règles constitutionnelles, c’est à dire  inscrites dans le « bloc de constitutionnalité » ou de « conventionalité » (ou toute autre règle de droit) pour voir si il comporte une dimension « politique , typiquement en ce qui concerne le respect de la vie privée ou des libertés fondamentales. </a:t>
            </a:r>
          </a:p>
          <a:p>
            <a:endParaRPr lang="fr-FR"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764704"/>
            <a:ext cx="6907213" cy="1368152"/>
          </a:xfrm>
        </p:spPr>
        <p:txBody>
          <a:bodyPr rtlCol="0">
            <a:noAutofit/>
          </a:bodyPr>
          <a:lstStyle/>
          <a:p>
            <a:pPr algn="l" fontAlgn="auto">
              <a:spcAft>
                <a:spcPts val="0"/>
              </a:spcAft>
              <a:defRPr/>
            </a:pPr>
            <a:r>
              <a:rPr lang="fr-FR" b="1" dirty="0" smtClean="0">
                <a:solidFill>
                  <a:schemeClr val="accent6">
                    <a:lumMod val="75000"/>
                  </a:schemeClr>
                </a:solidFill>
              </a:rPr>
              <a:t>Le design des TIC-ESR a bien une dimension « politique »</a:t>
            </a:r>
            <a:endParaRPr lang="fr-FR" dirty="0" smtClean="0"/>
          </a:p>
        </p:txBody>
      </p:sp>
      <p:sp>
        <p:nvSpPr>
          <p:cNvPr id="4" name="ZoneTexte 3"/>
          <p:cNvSpPr txBox="1"/>
          <p:nvPr/>
        </p:nvSpPr>
        <p:spPr>
          <a:xfrm>
            <a:off x="2123728" y="1916832"/>
            <a:ext cx="7020272" cy="338554"/>
          </a:xfrm>
          <a:prstGeom prst="rect">
            <a:avLst/>
          </a:prstGeom>
          <a:noFill/>
        </p:spPr>
        <p:txBody>
          <a:bodyPr wrap="square" rtlCol="0">
            <a:spAutoFit/>
          </a:bodyPr>
          <a:lstStyle/>
          <a:p>
            <a:pPr>
              <a:buFontTx/>
              <a:buChar char="-"/>
            </a:pPr>
            <a:endParaRPr lang="fr-FR" sz="1600" i="1" dirty="0">
              <a:latin typeface="+mn-lt"/>
              <a:cs typeface="Arial" pitchFamily="34" charset="0"/>
            </a:endParaRPr>
          </a:p>
        </p:txBody>
      </p:sp>
      <p:sp>
        <p:nvSpPr>
          <p:cNvPr id="5" name="Rectangle 4"/>
          <p:cNvSpPr>
            <a:spLocks noChangeArrowheads="1"/>
          </p:cNvSpPr>
          <p:nvPr/>
        </p:nvSpPr>
        <p:spPr bwMode="auto">
          <a:xfrm>
            <a:off x="3203848" y="6309320"/>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
        <p:nvSpPr>
          <p:cNvPr id="6" name="ZoneTexte 5"/>
          <p:cNvSpPr txBox="1"/>
          <p:nvPr/>
        </p:nvSpPr>
        <p:spPr>
          <a:xfrm>
            <a:off x="1403648" y="2204863"/>
            <a:ext cx="7740352" cy="3754874"/>
          </a:xfrm>
          <a:prstGeom prst="rect">
            <a:avLst/>
          </a:prstGeom>
          <a:noFill/>
        </p:spPr>
        <p:txBody>
          <a:bodyPr wrap="square" rtlCol="0">
            <a:spAutoFit/>
          </a:bodyPr>
          <a:lstStyle/>
          <a:p>
            <a:r>
              <a:rPr lang="fr-FR" sz="1400" dirty="0" smtClean="0"/>
              <a:t>Si l’on rapporte classiquement</a:t>
            </a:r>
            <a:r>
              <a:rPr lang="fr-FR" sz="1400" dirty="0" smtClean="0"/>
              <a:t>, en suivant l’étymologie </a:t>
            </a:r>
            <a:r>
              <a:rPr lang="fr-FR" sz="1400" dirty="0" smtClean="0"/>
              <a:t>grecque,  la notion de « politique » à ce qui concerne la Cité c’est-à-dire au gouvernement de l’ensemble d’une collectivité, comme une nation notamment, le </a:t>
            </a:r>
            <a:r>
              <a:rPr lang="fr-FR" sz="1400" i="1" dirty="0" smtClean="0"/>
              <a:t>design</a:t>
            </a:r>
            <a:r>
              <a:rPr lang="fr-FR" sz="1400" dirty="0" smtClean="0"/>
              <a:t> des TIC-ESR en tant qu’il est susceptible d’affecter des intérêts sociaux parmi ceux protégés par des règles constitutionnelles,  inscrites dans le « bloc de constitutionnalité » ou de « conventionalité » (ou toute autre règle de droit) ou de contredire ces règles par la conception même du système technologique… comporte bien une dimension « politique » : les atteintes à la vie privée des étudiant-e-s via la question des données personnelles, les restrictions aux libertés intellectuelles nécessaires à la recherche scientifique, relèvent de cette dimension.. </a:t>
            </a:r>
          </a:p>
          <a:p>
            <a:endParaRPr lang="fr-FR" sz="1400" dirty="0" smtClean="0"/>
          </a:p>
          <a:p>
            <a:r>
              <a:rPr lang="fr-FR" sz="1400" dirty="0" smtClean="0"/>
              <a:t>Malheureusement, la plupart des concepteurs de technologies, n’ont reçu aucune formation en droit ou en science politique ou des formations si rapides et marginales qu’ils ne sont pas en mesure d’anticiper sur les risques juridiques et les enjeux politiques de leurs propres conceptions technologiques… ni de construire leur propre autonomie de raisonnement face à des injonctions hiérarchiques ou à des contraintes (techniques, commerciales, politiques…) dans l’exercice de leurs métiers, pas même en ce qui concerne leurs propres risques juridiques en tant que concepteurs, propriétaires ou utilisateurs de technologies. </a:t>
            </a:r>
            <a:endParaRPr lang="fr-FR"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a:bodyPr>
          <a:lstStyle/>
          <a:p>
            <a:pPr algn="l" fontAlgn="auto">
              <a:spcAft>
                <a:spcPts val="0"/>
              </a:spcAft>
              <a:defRPr/>
            </a:pPr>
            <a:r>
              <a:rPr lang="fr-FR" sz="1800" b="1" i="1" dirty="0" smtClean="0">
                <a:solidFill>
                  <a:schemeClr val="accent6">
                    <a:lumMod val="75000"/>
                  </a:schemeClr>
                </a:solidFill>
              </a:rPr>
              <a:t>Le design des technologies numériques pour l’ESR est-il politique ?</a:t>
            </a:r>
            <a:endParaRPr lang="fr-FR" sz="1800" i="1" dirty="0" smtClean="0">
              <a:solidFill>
                <a:schemeClr val="accent6">
                  <a:lumMod val="75000"/>
                </a:schemeClr>
              </a:solidFill>
            </a:endParaRPr>
          </a:p>
        </p:txBody>
      </p:sp>
      <p:sp>
        <p:nvSpPr>
          <p:cNvPr id="3" name="Espace réservé du contenu 2"/>
          <p:cNvSpPr>
            <a:spLocks noGrp="1"/>
          </p:cNvSpPr>
          <p:nvPr>
            <p:ph idx="1"/>
          </p:nvPr>
        </p:nvSpPr>
        <p:spPr>
          <a:xfrm>
            <a:off x="395536" y="1125538"/>
            <a:ext cx="8568952" cy="5255790"/>
          </a:xfrm>
        </p:spPr>
        <p:txBody>
          <a:bodyPr rtlCol="0">
            <a:normAutofit fontScale="70000" lnSpcReduction="20000"/>
          </a:bodyPr>
          <a:lstStyle/>
          <a:p>
            <a:pPr marL="900000" indent="-900000" algn="just">
              <a:buNone/>
            </a:pPr>
            <a:r>
              <a:rPr lang="fr-FR" sz="2800" u="sng" dirty="0" smtClean="0"/>
              <a:t>Résumé</a:t>
            </a:r>
            <a:r>
              <a:rPr lang="fr-FR" sz="2800" dirty="0" smtClean="0"/>
              <a:t> : Si l’on examine deux ensembles de technologies numériques mises à disposition par l’Etat ou par le marché, les unes destinées aux relations d’enseignement entre professeurs et étudiant-e-s (ENT et MOOC), les autres destinées aux publications scientifiques des chercheurs (plateformes et réseaux), du point de vue des valeurs ou des choix éthiques (politiques, philosophiques, déontologiques...) qu’ils impliquent tant de la part des concepteurs que des utilisateurs de TIC pour l’enseignement supérieur et la recherche... </a:t>
            </a:r>
            <a:r>
              <a:rPr lang="fr-FR" sz="2900" b="1" i="1" dirty="0" smtClean="0">
                <a:solidFill>
                  <a:schemeClr val="accent6">
                    <a:lumMod val="75000"/>
                  </a:schemeClr>
                </a:solidFill>
                <a:latin typeface="+mj-lt"/>
                <a:ea typeface="+mj-ea"/>
                <a:cs typeface="+mj-cs"/>
              </a:rPr>
              <a:t>force est d’aboutir à une réponse positive, sur de multiples aspects (centralisation &amp; réutilisation de données, personnelles ou professionnelles ; efficacité des processus d’apprentissage ; libertés d’expression et indépendance de la recherche et de l’enseignement...). </a:t>
            </a:r>
            <a:r>
              <a:rPr lang="fr-FR" sz="2800" dirty="0" smtClean="0"/>
              <a:t>Cette analyse politique du design technologique ne conduit pas nécessairement à une position de repli anti-technologique (même si cela explique de faibles taux d’utilisation), mais peut guider une </a:t>
            </a:r>
            <a:r>
              <a:rPr lang="fr-FR" sz="2800" dirty="0" err="1" smtClean="0"/>
              <a:t>re</a:t>
            </a:r>
            <a:r>
              <a:rPr lang="fr-FR" sz="2800" dirty="0" smtClean="0"/>
              <a:t>-conception (</a:t>
            </a:r>
            <a:r>
              <a:rPr lang="fr-FR" sz="2800" dirty="0" err="1" smtClean="0"/>
              <a:t>redesign</a:t>
            </a:r>
            <a:r>
              <a:rPr lang="fr-FR" sz="2800" dirty="0" smtClean="0"/>
              <a:t>), selon d’autres orientations politiques, de dispositifs technologiques alternatifs pouvant se substituer aux précédents pour celles et ceux qui y renonceraient. Le design du prototype "TEDI", parmi diverses finalités, intègre notamment ce type de considérations : </a:t>
            </a:r>
            <a:r>
              <a:rPr lang="fr-FR" sz="2800" dirty="0" smtClean="0">
                <a:hlinkClick r:id="rId4"/>
              </a:rPr>
              <a:t>http://www.hnp.terra-hn-editions.org/TEDI/</a:t>
            </a:r>
            <a:endParaRPr lang="fr-FR" sz="2800" dirty="0" smtClean="0"/>
          </a:p>
          <a:p>
            <a:pPr>
              <a:buNone/>
            </a:pPr>
            <a:endParaRPr lang="fr-FR" sz="2800" b="1" i="1" dirty="0" smtClean="0">
              <a:solidFill>
                <a:schemeClr val="accent6">
                  <a:lumMod val="75000"/>
                </a:schemeClr>
              </a:solidFill>
            </a:endParaRP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764704"/>
            <a:ext cx="6907213" cy="1440160"/>
          </a:xfrm>
        </p:spPr>
        <p:txBody>
          <a:bodyPr rtlCol="0">
            <a:noAutofit/>
          </a:bodyPr>
          <a:lstStyle/>
          <a:p>
            <a:pPr algn="l" fontAlgn="auto">
              <a:spcAft>
                <a:spcPts val="0"/>
              </a:spcAft>
              <a:defRPr/>
            </a:pPr>
            <a:r>
              <a:rPr lang="fr-FR" b="1" dirty="0" smtClean="0">
                <a:solidFill>
                  <a:schemeClr val="accent6">
                    <a:lumMod val="75000"/>
                  </a:schemeClr>
                </a:solidFill>
              </a:rPr>
              <a:t>Design TIC-Enseignement</a:t>
            </a:r>
            <a:endParaRPr lang="fr-FR" dirty="0" smtClean="0"/>
          </a:p>
        </p:txBody>
      </p:sp>
      <p:sp>
        <p:nvSpPr>
          <p:cNvPr id="4" name="ZoneTexte 3"/>
          <p:cNvSpPr txBox="1"/>
          <p:nvPr/>
        </p:nvSpPr>
        <p:spPr>
          <a:xfrm>
            <a:off x="1547664" y="2348880"/>
            <a:ext cx="6696744" cy="3139321"/>
          </a:xfrm>
          <a:prstGeom prst="rect">
            <a:avLst/>
          </a:prstGeom>
          <a:noFill/>
        </p:spPr>
        <p:txBody>
          <a:bodyPr wrap="square" rtlCol="0">
            <a:spAutoFit/>
          </a:bodyPr>
          <a:lstStyle/>
          <a:p>
            <a:pPr>
              <a:buFontTx/>
              <a:buChar char="-"/>
            </a:pPr>
            <a:r>
              <a:rPr lang="fr-FR" dirty="0" smtClean="0"/>
              <a:t> Communications numérisées croissantes dans les relations didactique entre professeur-e-s et étudiant-e-s</a:t>
            </a:r>
          </a:p>
          <a:p>
            <a:pPr>
              <a:buFontTx/>
              <a:buChar char="-"/>
            </a:pPr>
            <a:r>
              <a:rPr lang="fr-FR" dirty="0" smtClean="0"/>
              <a:t> Ces communications sont l’une des sources (parmi d’autres) de production de données personnelles estudiantines</a:t>
            </a:r>
          </a:p>
          <a:p>
            <a:pPr>
              <a:buFontTx/>
              <a:buChar char="-"/>
            </a:pPr>
            <a:r>
              <a:rPr lang="fr-FR" dirty="0" smtClean="0">
                <a:solidFill>
                  <a:schemeClr val="accent6">
                    <a:lumMod val="75000"/>
                  </a:schemeClr>
                </a:solidFill>
              </a:rPr>
              <a:t> Ces données ne sont pas à l’abri d’externalisations, immédiates ou ultérieures, par hacking ou commercialisation</a:t>
            </a:r>
          </a:p>
          <a:p>
            <a:pPr>
              <a:buFontTx/>
              <a:buChar char="-"/>
            </a:pPr>
            <a:r>
              <a:rPr lang="fr-FR" dirty="0" smtClean="0"/>
              <a:t> Les risques sont directement liés à la centralisation de ces données sur les ENT des serveurs universitaires</a:t>
            </a:r>
          </a:p>
          <a:p>
            <a:endParaRPr lang="fr-FR" dirty="0" smtClean="0"/>
          </a:p>
          <a:p>
            <a:pPr>
              <a:buFont typeface="Symbol" pitchFamily="18" charset="2"/>
              <a:buChar char="Þ"/>
            </a:pPr>
            <a:r>
              <a:rPr lang="fr-FR" i="1" dirty="0" smtClean="0"/>
              <a:t>Peut-on réduire ou limiter cette centralisation-transmissibilité des données personnelles estudiantines ?</a:t>
            </a:r>
            <a:endParaRPr lang="fr-FR" i="1" dirty="0"/>
          </a:p>
        </p:txBody>
      </p:sp>
      <p:sp>
        <p:nvSpPr>
          <p:cNvPr id="5" name="Rectangle 4"/>
          <p:cNvSpPr>
            <a:spLocks noChangeArrowheads="1"/>
          </p:cNvSpPr>
          <p:nvPr/>
        </p:nvSpPr>
        <p:spPr bwMode="auto">
          <a:xfrm>
            <a:off x="3203848" y="6309320"/>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a:bodyPr>
          <a:lstStyle/>
          <a:p>
            <a:pPr algn="l" fontAlgn="auto">
              <a:spcAft>
                <a:spcPts val="0"/>
              </a:spcAft>
              <a:defRPr/>
            </a:pPr>
            <a:r>
              <a:rPr lang="fr-FR" sz="1800" b="1" dirty="0" smtClean="0">
                <a:solidFill>
                  <a:schemeClr val="accent6">
                    <a:lumMod val="75000"/>
                  </a:schemeClr>
                </a:solidFill>
              </a:rPr>
              <a:t>Peu de recherches en SHS sur les données personnelles estudiantines</a:t>
            </a:r>
            <a:endParaRPr lang="fr-FR" sz="1800" i="1" dirty="0" smtClean="0">
              <a:solidFill>
                <a:schemeClr val="accent6">
                  <a:lumMod val="75000"/>
                </a:schemeClr>
              </a:solidFill>
            </a:endParaRPr>
          </a:p>
        </p:txBody>
      </p:sp>
      <p:sp>
        <p:nvSpPr>
          <p:cNvPr id="3" name="Espace réservé du contenu 2"/>
          <p:cNvSpPr>
            <a:spLocks noGrp="1"/>
          </p:cNvSpPr>
          <p:nvPr>
            <p:ph idx="1"/>
          </p:nvPr>
        </p:nvSpPr>
        <p:spPr>
          <a:xfrm>
            <a:off x="899592" y="764704"/>
            <a:ext cx="8064896" cy="5616624"/>
          </a:xfrm>
        </p:spPr>
        <p:txBody>
          <a:bodyPr rtlCol="0">
            <a:normAutofit fontScale="47500" lnSpcReduction="20000"/>
          </a:bodyPr>
          <a:lstStyle/>
          <a:p>
            <a:pPr marL="0" indent="0">
              <a:buNone/>
            </a:pPr>
            <a:r>
              <a:rPr lang="fr-FR" sz="3800" dirty="0" smtClean="0"/>
              <a:t>Les </a:t>
            </a:r>
            <a:r>
              <a:rPr lang="fr-FR" sz="3800" b="1" dirty="0" smtClean="0"/>
              <a:t>recherches</a:t>
            </a:r>
            <a:r>
              <a:rPr lang="fr-FR" sz="3800" dirty="0" smtClean="0"/>
              <a:t> en sciences humaines et sociales sur la problématique de la protection des données personnelles estudiantines sont actuellement encore </a:t>
            </a:r>
            <a:r>
              <a:rPr lang="fr-FR" sz="3800" b="1" dirty="0" smtClean="0"/>
              <a:t>à peu près inexistantes </a:t>
            </a:r>
            <a:r>
              <a:rPr lang="fr-FR" sz="3800" dirty="0" smtClean="0"/>
              <a:t>(observation sur la bibliographie générale relative au « numérique universitaire » (1) et sur les « humanités numériques » (2), confirmée encore en décembre 2016 par l’absence de résultats dans les bases de données bibliographiques)…</a:t>
            </a:r>
          </a:p>
          <a:p>
            <a:pPr>
              <a:buNone/>
            </a:pPr>
            <a:endParaRPr lang="fr-FR" sz="3800" dirty="0" smtClean="0"/>
          </a:p>
          <a:p>
            <a:pPr marL="720000" indent="0">
              <a:buNone/>
            </a:pPr>
            <a:r>
              <a:rPr lang="fr-FR" sz="3800" dirty="0" smtClean="0"/>
              <a:t>(1) </a:t>
            </a:r>
            <a:r>
              <a:rPr lang="fr-FR" sz="3800" dirty="0" err="1" smtClean="0"/>
              <a:t>J.Valluy</a:t>
            </a:r>
            <a:r>
              <a:rPr lang="fr-FR" sz="3800" dirty="0" smtClean="0"/>
              <a:t>, </a:t>
            </a:r>
            <a:r>
              <a:rPr lang="fr-FR" sz="3800" i="1" dirty="0" smtClean="0"/>
              <a:t>« Etude bibliographique sur le domaine de recherche du réseau </a:t>
            </a:r>
            <a:r>
              <a:rPr lang="fr-FR" sz="3800" i="1" dirty="0" err="1" smtClean="0"/>
              <a:t>Numer</a:t>
            </a:r>
            <a:r>
              <a:rPr lang="fr-FR" sz="3800" i="1" dirty="0" smtClean="0"/>
              <a:t>-</a:t>
            </a:r>
            <a:r>
              <a:rPr lang="fr-FR" sz="3800" i="1" dirty="0" err="1" smtClean="0"/>
              <a:t>Univ</a:t>
            </a:r>
            <a:r>
              <a:rPr lang="fr-FR" sz="3800" i="1" dirty="0" smtClean="0"/>
              <a:t> » </a:t>
            </a:r>
            <a:r>
              <a:rPr lang="fr-FR" sz="3800" dirty="0" smtClean="0"/>
              <a:t>Dernière actualisation : 20 mai 2013 : </a:t>
            </a:r>
            <a:r>
              <a:rPr lang="fr-FR" sz="3800" u="sng" dirty="0" smtClean="0">
                <a:hlinkClick r:id="rId4"/>
              </a:rPr>
              <a:t>http://www.reseau-terra.eu/article1265.html</a:t>
            </a:r>
            <a:endParaRPr lang="fr-FR" sz="3800" dirty="0" smtClean="0"/>
          </a:p>
          <a:p>
            <a:pPr marL="720000" indent="0">
              <a:buNone/>
            </a:pPr>
            <a:r>
              <a:rPr lang="fr-FR" sz="3800" dirty="0" smtClean="0"/>
              <a:t>(2) </a:t>
            </a:r>
            <a:r>
              <a:rPr lang="fr-FR" sz="3800" dirty="0" err="1" smtClean="0"/>
              <a:t>J.Valluy</a:t>
            </a:r>
            <a:r>
              <a:rPr lang="fr-FR" sz="3800" dirty="0" smtClean="0"/>
              <a:t>, « </a:t>
            </a:r>
            <a:r>
              <a:rPr lang="fr-FR" sz="3800" i="1" dirty="0" smtClean="0"/>
              <a:t>Étude bibliographique sur les humanités numériques francophones</a:t>
            </a:r>
            <a:r>
              <a:rPr lang="fr-FR" sz="3800" dirty="0" smtClean="0"/>
              <a:t> », 29 août 2015 : </a:t>
            </a:r>
            <a:r>
              <a:rPr lang="fr-FR" sz="3800" u="sng" dirty="0" smtClean="0">
                <a:hlinkClick r:id="rId5"/>
              </a:rPr>
              <a:t>http://www.costech.utc.fr/spip.php?article81</a:t>
            </a:r>
            <a:r>
              <a:rPr lang="fr-FR" sz="3800" dirty="0" smtClean="0"/>
              <a:t> </a:t>
            </a:r>
          </a:p>
          <a:p>
            <a:pPr>
              <a:buNone/>
            </a:pPr>
            <a:endParaRPr lang="fr-FR" sz="3800" dirty="0" smtClean="0"/>
          </a:p>
          <a:p>
            <a:pPr marL="0" indent="0">
              <a:buNone/>
            </a:pPr>
            <a:r>
              <a:rPr lang="fr-FR" sz="3800" dirty="0" smtClean="0"/>
              <a:t>… alors que le public estudiantin est fréquemment sollicité par les chercheurs pour observer des usages sociaux du numérique et que les injonctions politico-médiatiques en faveur d’un développement intensif des recours au numérique dans l’enseignement ne cessent de croître.</a:t>
            </a:r>
          </a:p>
          <a:p>
            <a:pPr>
              <a:buNone/>
            </a:pPr>
            <a:endParaRPr lang="fr-FR" sz="3800" dirty="0" smtClean="0"/>
          </a:p>
          <a:p>
            <a:pPr marL="720000" indent="0">
              <a:buNone/>
            </a:pPr>
            <a:r>
              <a:rPr lang="fr-FR" sz="3800" dirty="0" smtClean="0">
                <a:latin typeface="Arial"/>
                <a:cs typeface="Arial"/>
              </a:rPr>
              <a:t>► </a:t>
            </a:r>
            <a:r>
              <a:rPr lang="fr-FR" sz="3800" dirty="0" smtClean="0"/>
              <a:t>Journée d’étude organisée par le </a:t>
            </a:r>
            <a:r>
              <a:rPr lang="fr-FR" sz="3800" dirty="0" err="1" smtClean="0"/>
              <a:t>Costech</a:t>
            </a:r>
            <a:r>
              <a:rPr lang="fr-FR" sz="3800" dirty="0" smtClean="0"/>
              <a:t>-UTC  sur </a:t>
            </a:r>
            <a:r>
              <a:rPr lang="fr-FR" sz="3800" dirty="0" smtClean="0">
                <a:solidFill>
                  <a:schemeClr val="accent6">
                    <a:lumMod val="75000"/>
                  </a:schemeClr>
                </a:solidFill>
              </a:rPr>
              <a:t>les </a:t>
            </a:r>
            <a:r>
              <a:rPr lang="fr-FR" sz="3800" b="1" i="1" dirty="0" smtClean="0">
                <a:solidFill>
                  <a:schemeClr val="accent6">
                    <a:lumMod val="75000"/>
                  </a:schemeClr>
                </a:solidFill>
              </a:rPr>
              <a:t>"Données personnelles en milieu universitaire : quelles questions se poser ?</a:t>
            </a:r>
            <a:r>
              <a:rPr lang="fr-FR" sz="3800" dirty="0" smtClean="0">
                <a:solidFill>
                  <a:schemeClr val="accent6">
                    <a:lumMod val="75000"/>
                  </a:schemeClr>
                </a:solidFill>
              </a:rPr>
              <a:t>"</a:t>
            </a:r>
            <a:r>
              <a:rPr lang="fr-FR" sz="3800" dirty="0" smtClean="0"/>
              <a:t> (jeudi 12 janvier 2017) : </a:t>
            </a:r>
            <a:r>
              <a:rPr lang="fr-FR" sz="3800" dirty="0" smtClean="0">
                <a:hlinkClick r:id="rId6"/>
              </a:rPr>
              <a:t>http://www.costech.utc.fr/spip.php?article109</a:t>
            </a:r>
            <a:r>
              <a:rPr lang="fr-FR" sz="3800" dirty="0" smtClean="0"/>
              <a:t> </a:t>
            </a:r>
          </a:p>
          <a:p>
            <a:pPr>
              <a:buNone/>
            </a:pPr>
            <a:endParaRPr lang="fr-FR" dirty="0" smtClean="0"/>
          </a:p>
          <a:p>
            <a:pPr>
              <a:buNone/>
            </a:pPr>
            <a:r>
              <a:rPr lang="fr-FR" dirty="0" smtClean="0"/>
              <a:t> </a:t>
            </a: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a:bodyPr>
          <a:lstStyle/>
          <a:p>
            <a:pPr algn="l" fontAlgn="auto">
              <a:spcAft>
                <a:spcPts val="0"/>
              </a:spcAft>
              <a:defRPr/>
            </a:pPr>
            <a:r>
              <a:rPr lang="fr-FR" sz="1800" b="1" dirty="0" smtClean="0">
                <a:solidFill>
                  <a:schemeClr val="accent6">
                    <a:lumMod val="75000"/>
                  </a:schemeClr>
                </a:solidFill>
              </a:rPr>
              <a:t>Risques d’externalisation des données personnelles estudiantines… bien réels.</a:t>
            </a:r>
            <a:endParaRPr lang="fr-FR" sz="1800" i="1" dirty="0" smtClean="0">
              <a:solidFill>
                <a:schemeClr val="accent6">
                  <a:lumMod val="75000"/>
                </a:schemeClr>
              </a:solidFill>
            </a:endParaRPr>
          </a:p>
        </p:txBody>
      </p:sp>
      <p:sp>
        <p:nvSpPr>
          <p:cNvPr id="3" name="Espace réservé du contenu 2"/>
          <p:cNvSpPr>
            <a:spLocks noGrp="1"/>
          </p:cNvSpPr>
          <p:nvPr>
            <p:ph idx="1"/>
          </p:nvPr>
        </p:nvSpPr>
        <p:spPr>
          <a:xfrm>
            <a:off x="755650" y="1125538"/>
            <a:ext cx="8085138" cy="5029200"/>
          </a:xfrm>
        </p:spPr>
        <p:txBody>
          <a:bodyPr rtlCol="0">
            <a:normAutofit fontScale="40000" lnSpcReduction="20000"/>
          </a:bodyPr>
          <a:lstStyle/>
          <a:p>
            <a:pPr>
              <a:buNone/>
            </a:pPr>
            <a:r>
              <a:rPr lang="fr-FR" b="1" u="sng" dirty="0" smtClean="0"/>
              <a:t>Cas de hacking :</a:t>
            </a:r>
            <a:endParaRPr lang="fr-FR" dirty="0" smtClean="0"/>
          </a:p>
          <a:p>
            <a:pPr lvl="0"/>
            <a:r>
              <a:rPr lang="fr-FR" dirty="0" smtClean="0"/>
              <a:t>Juin 2013 : Lille et  Tours </a:t>
            </a:r>
            <a:r>
              <a:rPr lang="fr-FR" dirty="0" smtClean="0">
                <a:hlinkClick r:id="rId4"/>
              </a:rPr>
              <a:t>http://etudiant.lefigaro.fr/les-news/actu/detail/article/les-universites-nouvelles-cibles-des-hackers-2090/</a:t>
            </a:r>
            <a:endParaRPr lang="fr-FR" dirty="0" smtClean="0"/>
          </a:p>
          <a:p>
            <a:pPr lvl="0"/>
            <a:r>
              <a:rPr lang="fr-FR" dirty="0" err="1" smtClean="0"/>
              <a:t>Dec</a:t>
            </a:r>
            <a:r>
              <a:rPr lang="fr-FR" dirty="0" smtClean="0"/>
              <a:t>.2015 données personnelles étudiantes piratées à Lyon 3 : </a:t>
            </a:r>
            <a:r>
              <a:rPr lang="fr-FR" dirty="0" smtClean="0">
                <a:hlinkClick r:id="rId5"/>
              </a:rPr>
              <a:t>http://www.lemonde.fr/pixels/article/2015/10/07/des-donnees-personnelles-d-etudiants-de-lyon-iii-a-nouveau-piratees_4784346_4408996.html</a:t>
            </a:r>
            <a:endParaRPr lang="fr-FR" dirty="0" smtClean="0"/>
          </a:p>
          <a:p>
            <a:pPr lvl="0"/>
            <a:r>
              <a:rPr lang="fr-FR" dirty="0" smtClean="0"/>
              <a:t>mars 2016 : Google espionne-</a:t>
            </a:r>
            <a:r>
              <a:rPr lang="fr-FR" dirty="0" err="1" smtClean="0"/>
              <a:t>til</a:t>
            </a:r>
            <a:r>
              <a:rPr lang="fr-FR" dirty="0" smtClean="0"/>
              <a:t> les DP estudiantines ? </a:t>
            </a:r>
            <a:r>
              <a:rPr lang="fr-FR" dirty="0" smtClean="0">
                <a:hlinkClick r:id="rId6"/>
              </a:rPr>
              <a:t>http://droitdu.net/2016/03/google-espionne-t-il-les-donnees-collectees-sur-les-etudiants-americains/</a:t>
            </a:r>
            <a:endParaRPr lang="fr-FR" dirty="0" smtClean="0"/>
          </a:p>
          <a:p>
            <a:pPr lvl="0"/>
            <a:r>
              <a:rPr lang="fr-FR" dirty="0" smtClean="0"/>
              <a:t>sept. 2016 : vol de données personnelles à l'université de Concordia </a:t>
            </a:r>
            <a:r>
              <a:rPr lang="fr-FR" dirty="0" smtClean="0">
                <a:hlinkClick r:id="rId7"/>
              </a:rPr>
              <a:t>http://ici.radio-canada.ca/nouvelle/802194/donnees-personnelles-privees-informatique-piratage-etudiant-concordia-securite</a:t>
            </a:r>
            <a:r>
              <a:rPr lang="fr-FR" dirty="0" smtClean="0"/>
              <a:t> et </a:t>
            </a:r>
            <a:r>
              <a:rPr lang="fr-FR" dirty="0" smtClean="0">
                <a:hlinkClick r:id="rId8"/>
              </a:rPr>
              <a:t>http://www.journaldemontreal.com/2016/09/09/vols-de-donnees-informatiques-a-luniversite-concordia-deux-suspects-sont-recherches</a:t>
            </a:r>
            <a:endParaRPr lang="fr-FR" dirty="0" smtClean="0"/>
          </a:p>
          <a:p>
            <a:pPr lvl="0"/>
            <a:r>
              <a:rPr lang="fr-FR" dirty="0" smtClean="0"/>
              <a:t>sept. 2016 : « perte » de DP à l’</a:t>
            </a:r>
            <a:r>
              <a:rPr lang="fr-FR" dirty="0" err="1" smtClean="0"/>
              <a:t>Univ</a:t>
            </a:r>
            <a:r>
              <a:rPr lang="fr-FR" dirty="0" smtClean="0"/>
              <a:t> Ottawa égard un disque dur avec DP de 900 étudiants : </a:t>
            </a:r>
            <a:r>
              <a:rPr lang="fr-FR" dirty="0" smtClean="0">
                <a:hlinkClick r:id="rId9"/>
              </a:rPr>
              <a:t>http://www.lapresse.ca/le-droit/actualites/education/201609/21/01-5022879-luniversite-dottawa-egare-les-donnees-personnelles-de-900-etudiants.php</a:t>
            </a:r>
            <a:endParaRPr lang="fr-FR" dirty="0" smtClean="0"/>
          </a:p>
          <a:p>
            <a:pPr>
              <a:buNone/>
            </a:pPr>
            <a:r>
              <a:rPr lang="fr-FR" b="1" u="sng" dirty="0" smtClean="0"/>
              <a:t>Cas de commercialisation</a:t>
            </a:r>
            <a:r>
              <a:rPr lang="fr-FR" dirty="0" smtClean="0"/>
              <a:t> :</a:t>
            </a:r>
          </a:p>
          <a:p>
            <a:pPr lvl="0"/>
            <a:r>
              <a:rPr lang="fr-FR" dirty="0" smtClean="0"/>
              <a:t>Réutilisation/revente de données personnelles estudiantines par l'UCAS : </a:t>
            </a:r>
            <a:r>
              <a:rPr lang="fr-FR" dirty="0" smtClean="0">
                <a:hlinkClick r:id="rId10"/>
              </a:rPr>
              <a:t>http://etudiant.lefigaro.fr/international/actu/detail/article/ce-service-universitaire-qui-revend-les-donnees-personnelles-des-etudiants-anglais-4618/</a:t>
            </a:r>
            <a:endParaRPr lang="fr-FR" dirty="0" smtClean="0"/>
          </a:p>
          <a:p>
            <a:pPr lvl="0"/>
            <a:r>
              <a:rPr lang="fr-FR" dirty="0" smtClean="0"/>
              <a:t>Les MOOC, enjeux commerciaux / DP : </a:t>
            </a:r>
            <a:r>
              <a:rPr lang="fr-FR" dirty="0" smtClean="0">
                <a:hlinkClick r:id="rId11"/>
              </a:rPr>
              <a:t>http://www.hebdo.ch/hebdo/cadrages/detail/les-mooc-enjeux-d%E2%80%99une-bataille-juridique-sur-les-donn%C3%A9es-personnelles</a:t>
            </a:r>
            <a:endParaRPr lang="fr-FR" dirty="0" smtClean="0"/>
          </a:p>
          <a:p>
            <a:r>
              <a:rPr lang="fr-FR" dirty="0" smtClean="0"/>
              <a:t>Smartphone surveillé de la DTU de Copenhague : </a:t>
            </a:r>
            <a:r>
              <a:rPr lang="fr-FR" dirty="0" smtClean="0">
                <a:hlinkClick r:id="rId12"/>
              </a:rPr>
              <a:t>http://future.arte.tv/fr/nous-devons-nous-battre-pour-avoir-la-propriete-de-nos-donnees</a:t>
            </a:r>
            <a:endParaRPr lang="fr-FR" dirty="0" smtClean="0"/>
          </a:p>
          <a:p>
            <a:endParaRPr lang="fr-FR" sz="2800" b="1" i="1" dirty="0" smtClean="0">
              <a:solidFill>
                <a:schemeClr val="accent6">
                  <a:lumMod val="75000"/>
                </a:schemeClr>
              </a:solidFill>
            </a:endParaRPr>
          </a:p>
          <a:p>
            <a:pPr>
              <a:buNone/>
            </a:pPr>
            <a:r>
              <a:rPr lang="fr-FR" sz="7000" b="1" i="1" dirty="0" smtClean="0">
                <a:solidFill>
                  <a:schemeClr val="accent6">
                    <a:lumMod val="75000"/>
                  </a:schemeClr>
                </a:solidFill>
                <a:latin typeface="Arial"/>
                <a:cs typeface="Arial"/>
              </a:rPr>
              <a:t>►</a:t>
            </a:r>
            <a:r>
              <a:rPr lang="fr-FR" sz="7000" b="1" i="1" dirty="0" smtClean="0">
                <a:solidFill>
                  <a:schemeClr val="accent6">
                    <a:lumMod val="75000"/>
                  </a:schemeClr>
                </a:solidFill>
              </a:rPr>
              <a:t>La protection des données personnelles estudiantines est-elle une question politique ?</a:t>
            </a:r>
          </a:p>
        </p:txBody>
      </p:sp>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a:bodyPr>
          <a:lstStyle/>
          <a:p>
            <a:pPr algn="l" fontAlgn="auto">
              <a:spcAft>
                <a:spcPts val="0"/>
              </a:spcAft>
              <a:defRPr/>
            </a:pPr>
            <a:r>
              <a:rPr lang="fr-FR" sz="1800" b="1" dirty="0" smtClean="0">
                <a:solidFill>
                  <a:schemeClr val="accent6">
                    <a:lumMod val="75000"/>
                  </a:schemeClr>
                </a:solidFill>
              </a:rPr>
              <a:t>L3-CM / données personnelles sur date &amp; heure de connexion à l’EPI (</a:t>
            </a:r>
            <a:r>
              <a:rPr lang="fr-FR" sz="1800" b="1" dirty="0" err="1" smtClean="0">
                <a:solidFill>
                  <a:schemeClr val="accent6">
                    <a:lumMod val="75000"/>
                  </a:schemeClr>
                </a:solidFill>
              </a:rPr>
              <a:t>Moodle</a:t>
            </a:r>
            <a:r>
              <a:rPr lang="fr-FR" sz="1800" b="1" dirty="0" smtClean="0">
                <a:solidFill>
                  <a:schemeClr val="accent6">
                    <a:lumMod val="75000"/>
                  </a:schemeClr>
                </a:solidFill>
              </a:rPr>
              <a:t>)</a:t>
            </a:r>
            <a:endParaRPr lang="fr-FR" sz="1800" i="1" dirty="0" smtClean="0">
              <a:solidFill>
                <a:schemeClr val="accent6">
                  <a:lumMod val="75000"/>
                </a:schemeClr>
              </a:solidFill>
            </a:endParaRPr>
          </a:p>
        </p:txBody>
      </p:sp>
      <p:pic>
        <p:nvPicPr>
          <p:cNvPr id="10" name="Espace réservé du contenu 9" descr="EPI_donnees_de_connexion.png"/>
          <p:cNvPicPr>
            <a:picLocks noGrp="1" noChangeAspect="1"/>
          </p:cNvPicPr>
          <p:nvPr>
            <p:ph idx="1"/>
          </p:nvPr>
        </p:nvPicPr>
        <p:blipFill>
          <a:blip r:embed="rId4" cstate="print"/>
          <a:stretch>
            <a:fillRect/>
          </a:stretch>
        </p:blipFill>
        <p:spPr>
          <a:xfrm>
            <a:off x="1159129" y="1600200"/>
            <a:ext cx="6825741" cy="4525963"/>
          </a:xfrm>
        </p:spPr>
      </p:pic>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a:bodyPr>
          <a:lstStyle/>
          <a:p>
            <a:pPr algn="l" fontAlgn="auto">
              <a:spcAft>
                <a:spcPts val="0"/>
              </a:spcAft>
              <a:defRPr/>
            </a:pPr>
            <a:r>
              <a:rPr lang="fr-FR" sz="1800" b="1" dirty="0" smtClean="0">
                <a:solidFill>
                  <a:schemeClr val="accent6">
                    <a:lumMod val="75000"/>
                  </a:schemeClr>
                </a:solidFill>
              </a:rPr>
              <a:t>L3-CM : l’échec de l’incitation à l’utilisation d’un « wiki » dans l’EPI (</a:t>
            </a:r>
            <a:r>
              <a:rPr lang="fr-FR" sz="1800" b="1" dirty="0" err="1" smtClean="0">
                <a:solidFill>
                  <a:schemeClr val="accent6">
                    <a:lumMod val="75000"/>
                  </a:schemeClr>
                </a:solidFill>
              </a:rPr>
              <a:t>Moodle</a:t>
            </a:r>
            <a:r>
              <a:rPr lang="fr-FR" sz="1800" b="1" dirty="0" smtClean="0">
                <a:solidFill>
                  <a:schemeClr val="accent6">
                    <a:lumMod val="75000"/>
                  </a:schemeClr>
                </a:solidFill>
              </a:rPr>
              <a:t>)</a:t>
            </a:r>
            <a:endParaRPr lang="fr-FR" sz="1800" i="1" dirty="0" smtClean="0">
              <a:solidFill>
                <a:schemeClr val="accent6">
                  <a:lumMod val="75000"/>
                </a:schemeClr>
              </a:solidFill>
            </a:endParaRPr>
          </a:p>
        </p:txBody>
      </p:sp>
      <p:pic>
        <p:nvPicPr>
          <p:cNvPr id="7" name="Espace réservé du contenu 6" descr="EPI_L3_une.png"/>
          <p:cNvPicPr>
            <a:picLocks noGrp="1" noChangeAspect="1"/>
          </p:cNvPicPr>
          <p:nvPr>
            <p:ph idx="1"/>
          </p:nvPr>
        </p:nvPicPr>
        <p:blipFill>
          <a:blip r:embed="rId4" cstate="print"/>
          <a:stretch>
            <a:fillRect/>
          </a:stretch>
        </p:blipFill>
        <p:spPr>
          <a:xfrm>
            <a:off x="1005875" y="1125538"/>
            <a:ext cx="7584688" cy="5029200"/>
          </a:xfrm>
        </p:spPr>
      </p:pic>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fontScale="90000"/>
          </a:bodyPr>
          <a:lstStyle/>
          <a:p>
            <a:pPr algn="l" fontAlgn="auto">
              <a:spcAft>
                <a:spcPts val="0"/>
              </a:spcAft>
              <a:defRPr/>
            </a:pPr>
            <a:r>
              <a:rPr lang="fr-FR" sz="1800" b="1" dirty="0" smtClean="0">
                <a:solidFill>
                  <a:schemeClr val="accent6">
                    <a:lumMod val="75000"/>
                  </a:schemeClr>
                </a:solidFill>
              </a:rPr>
              <a:t>L3-CM / Sondage en ligne sur l’EPI (incertitudes du prof sur les données personnelles) : identification des répondants ? Enregistrement de leurs réponses ?</a:t>
            </a:r>
            <a:endParaRPr lang="fr-FR" sz="1800" i="1" dirty="0" smtClean="0">
              <a:solidFill>
                <a:schemeClr val="accent6">
                  <a:lumMod val="75000"/>
                </a:schemeClr>
              </a:solidFill>
            </a:endParaRPr>
          </a:p>
        </p:txBody>
      </p:sp>
      <p:pic>
        <p:nvPicPr>
          <p:cNvPr id="7" name="Espace réservé du contenu 6" descr="EPI_sondage_en_ligne.png"/>
          <p:cNvPicPr>
            <a:picLocks noGrp="1" noChangeAspect="1"/>
          </p:cNvPicPr>
          <p:nvPr>
            <p:ph idx="1"/>
          </p:nvPr>
        </p:nvPicPr>
        <p:blipFill>
          <a:blip r:embed="rId4" cstate="print"/>
          <a:stretch>
            <a:fillRect/>
          </a:stretch>
        </p:blipFill>
        <p:spPr>
          <a:xfrm>
            <a:off x="1159129" y="1600200"/>
            <a:ext cx="6825741" cy="4525963"/>
          </a:xfrm>
        </p:spPr>
      </p:pic>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643812" cy="417512"/>
          </a:xfrm>
        </p:spPr>
        <p:txBody>
          <a:bodyPr rtlCol="0">
            <a:normAutofit fontScale="90000"/>
          </a:bodyPr>
          <a:lstStyle/>
          <a:p>
            <a:pPr algn="l" fontAlgn="auto">
              <a:spcAft>
                <a:spcPts val="0"/>
              </a:spcAft>
              <a:defRPr/>
            </a:pPr>
            <a:r>
              <a:rPr lang="fr-FR" sz="1800" b="1" dirty="0" smtClean="0">
                <a:solidFill>
                  <a:schemeClr val="accent6">
                    <a:lumMod val="75000"/>
                  </a:schemeClr>
                </a:solidFill>
              </a:rPr>
              <a:t>L3-TD / application de travaux individuels hebdomadaires : abondance de données personnelles </a:t>
            </a:r>
            <a:r>
              <a:rPr lang="fr-FR" sz="1800" b="1" dirty="0" err="1" smtClean="0">
                <a:solidFill>
                  <a:schemeClr val="accent6">
                    <a:lumMod val="75000"/>
                  </a:schemeClr>
                </a:solidFill>
              </a:rPr>
              <a:t>externalisables</a:t>
            </a:r>
            <a:r>
              <a:rPr lang="fr-FR" sz="1800" b="1" dirty="0" smtClean="0">
                <a:solidFill>
                  <a:schemeClr val="accent6">
                    <a:lumMod val="75000"/>
                  </a:schemeClr>
                </a:solidFill>
              </a:rPr>
              <a:t> et réutilisables dans d’autres contextes</a:t>
            </a:r>
            <a:endParaRPr lang="fr-FR" sz="1800" i="1" dirty="0" smtClean="0">
              <a:solidFill>
                <a:schemeClr val="accent6">
                  <a:lumMod val="75000"/>
                </a:schemeClr>
              </a:solidFill>
            </a:endParaRPr>
          </a:p>
        </p:txBody>
      </p:sp>
      <p:pic>
        <p:nvPicPr>
          <p:cNvPr id="6" name="Espace réservé du contenu 5" descr="remise_de_travaux.png"/>
          <p:cNvPicPr>
            <a:picLocks noGrp="1" noChangeAspect="1"/>
          </p:cNvPicPr>
          <p:nvPr>
            <p:ph idx="1"/>
          </p:nvPr>
        </p:nvPicPr>
        <p:blipFill>
          <a:blip r:embed="rId4" cstate="print"/>
          <a:stretch>
            <a:fillRect/>
          </a:stretch>
        </p:blipFill>
        <p:spPr>
          <a:xfrm>
            <a:off x="1159129" y="1600200"/>
            <a:ext cx="6825741" cy="4525963"/>
          </a:xfrm>
        </p:spPr>
      </p:pic>
      <p:sp>
        <p:nvSpPr>
          <p:cNvPr id="5" name="Rectangle 4"/>
          <p:cNvSpPr>
            <a:spLocks noChangeArrowheads="1"/>
          </p:cNvSpPr>
          <p:nvPr/>
        </p:nvSpPr>
        <p:spPr bwMode="auto">
          <a:xfrm>
            <a:off x="3203848" y="6581001"/>
            <a:ext cx="5688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fr-FR" altLang="fr-FR" sz="1200" dirty="0" smtClean="0">
                <a:solidFill>
                  <a:prstClr val="black"/>
                </a:solidFill>
                <a:ea typeface="Arial" charset="0"/>
              </a:rPr>
              <a:t>PHITECO-2017 : « Technologie et politique » (25 janvier 2017)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815</Words>
  <Application>Microsoft Office PowerPoint</Application>
  <PresentationFormat>Affichage à l'écran (4:3)</PresentationFormat>
  <Paragraphs>107</Paragraphs>
  <Slides>21</Slides>
  <Notes>16</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Thème Office</vt:lpstr>
      <vt:lpstr>1_Thème Office</vt:lpstr>
      <vt:lpstr>Le design des technologies numériques pour l’ESR est-il politique ?  </vt:lpstr>
      <vt:lpstr>Qu’est-ce qui est « politique » ?</vt:lpstr>
      <vt:lpstr>Design TIC-Enseignement</vt:lpstr>
      <vt:lpstr>Peu de recherches en SHS sur les données personnelles estudiantines</vt:lpstr>
      <vt:lpstr>Risques d’externalisation des données personnelles estudiantines… bien réels.</vt:lpstr>
      <vt:lpstr>L3-CM / données personnelles sur date &amp; heure de connexion à l’EPI (Moodle)</vt:lpstr>
      <vt:lpstr>L3-CM : l’échec de l’incitation à l’utilisation d’un « wiki » dans l’EPI (Moodle)</vt:lpstr>
      <vt:lpstr>L3-CM / Sondage en ligne sur l’EPI (incertitudes du prof sur les données personnelles) : identification des répondants ? Enregistrement de leurs réponses ?</vt:lpstr>
      <vt:lpstr>L3-TD / application de travaux individuels hebdomadaires : abondance de données personnelles externalisables et réutilisables dans d’autres contextes</vt:lpstr>
      <vt:lpstr>Design / TIC-Recherche</vt:lpstr>
      <vt:lpstr>Une simple décision politique, peut modifier l’utilisation des dépôts à l’insu des auteurs, comme l’a démontré l’expérience de RefDoc en 2012, créé par  l'INIST (composante du CNRS) qui s'est mis à commercialiser les articles scientifiques, déposés par ailleurs en libre accès, sans liens vers les versions en libre accès et sans demander l'autorisation des chercheurs, suscitant leur (vaine) protestation.</vt:lpstr>
      <vt:lpstr>L’argument de l’accès ouvert sert à contraindre à déposer en silo numérique permettant des traitements algorithmiques pour générer des « données bibliométriques brutes ». Un modèle du genre a été réalisé en 2011 à l’Ifremer. Or les chercheurs de nombreuses disciplines, notamment en SHS, contestent ce type d’évaluation automatique des contenus : des algorithmes peuvent-ils évaluer la qualité intellectuelle d’une recherche en philosophie ?</vt:lpstr>
      <vt:lpstr>L'ordonnance de Montpellier du 28 décembre 1537, sous François 1er, instaurant l’obligation de « dépôt légal » en France, avait comme but officiel hautement louable, celui de l'archivage généralisé des livres du royaume « si, de fortune, ils étaient ci-après perdus de la mémoire des hommes » (la « mémoire » sert ici d’argument impartial, un peu comme le « libre accès » aujourd’hui)... mais comme but principal celui de surveiller et punir les imprimés protestants « méchantes œuvres et erreurs qui par ci-devant imprimées es pays étrangers » =&gt; toute l’histoire du « dépôt légal » depuis cinq siècle est traversée par cette double finalité d’archivage et de censure.</vt:lpstr>
      <vt:lpstr>La censure politique des recherches scientifiques est-elle possible en France ?  Apparemment oui, notamment par la voie des systèmes de financements si l’on en juge par les déclarations récentes de la présidente de la région d’Ile-de-France annonçant son refus de financer les études sur le genre, les inégalités et les discriminations…  Les établissements concernés prendront-ils le risque (financier) de publier de telles études sur leurs « archives institutionnelles » ? </vt:lpstr>
      <vt:lpstr>Re-Design / TIC-ESR</vt:lpstr>
      <vt:lpstr>Redesign d’un dispositif indépendant de TIC-ESR,  indépendant (syllabus dynamiques, publications anonymes de travaux étudiants en exemple, mise en libre accès des publications scientifiques et didactiques de l’auteur…), conçu par l’auteur + webdesigner + edimestre, donc philosophiquement, déontologiquement, politiquement et techniquement maîtrisable par l’auteur indépendamment des contraintes politiques ou commerciales issues des institutions.</vt:lpstr>
      <vt:lpstr>M1-CM  : choix professoral d’un dispositif externe à l’établissement (syllabus dynamique, publications anonymes de travaux étudiants en exemple…)</vt:lpstr>
      <vt:lpstr>M1-CM  (Université du Caire / partenariat avec Paris 1) : régime autoritaire… choix d’une externalisation complète des supports numériques utilisables par les étudiant-e-s</vt:lpstr>
      <vt:lpstr>M2-seminaire de recherche  : externalisation sur Framapad des travaux collaboratifs préparatoire (compte-rendu de l’entretien collectif avec l’organisation invitée)</vt:lpstr>
      <vt:lpstr>Le design des TIC-ESR a bien une dimension « politique »</vt:lpstr>
      <vt:lpstr>Le design des technologies numériques pour l’ESR est-il politique ?</vt:lpstr>
    </vt:vector>
  </TitlesOfParts>
  <Company>UTC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Dhnord 2016 : « Humanités numériques : théories, débats, approches critiques »  JE. Bigot, C. Gruson-Daniel, J. Valluy,  Humanités numériques et controverses (France, 2015/16)</dc:title>
  <dc:creator>costech</dc:creator>
  <cp:lastModifiedBy>JV</cp:lastModifiedBy>
  <cp:revision>82</cp:revision>
  <dcterms:created xsi:type="dcterms:W3CDTF">2016-11-11T11:28:28Z</dcterms:created>
  <dcterms:modified xsi:type="dcterms:W3CDTF">2017-01-26T13:14:54Z</dcterms:modified>
</cp:coreProperties>
</file>